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65" r:id="rId4"/>
    <p:sldId id="268" r:id="rId5"/>
    <p:sldId id="266" r:id="rId6"/>
    <p:sldId id="269" r:id="rId7"/>
    <p:sldId id="275" r:id="rId8"/>
    <p:sldId id="278" r:id="rId9"/>
    <p:sldId id="276" r:id="rId10"/>
    <p:sldId id="260" r:id="rId11"/>
    <p:sldId id="279" r:id="rId12"/>
    <p:sldId id="261" r:id="rId13"/>
    <p:sldId id="277"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book 15 G3" initials="Z1G" lastIdx="10" clrIdx="0">
    <p:extLst>
      <p:ext uri="{19B8F6BF-5375-455C-9EA6-DF929625EA0E}">
        <p15:presenceInfo xmlns:p15="http://schemas.microsoft.com/office/powerpoint/2012/main" userId="f21d2cc7c7e0cd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9C0A"/>
    <a:srgbClr val="E89E0A"/>
    <a:srgbClr val="EFA20A"/>
    <a:srgbClr val="E69D0A"/>
    <a:srgbClr val="ED7D31"/>
    <a:srgbClr val="E8AA2F"/>
    <a:srgbClr val="C020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7020" autoAdjust="0"/>
  </p:normalViewPr>
  <p:slideViewPr>
    <p:cSldViewPr snapToGrid="0">
      <p:cViewPr varScale="1">
        <p:scale>
          <a:sx n="79" d="100"/>
          <a:sy n="79" d="100"/>
        </p:scale>
        <p:origin x="110" y="25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8-12T23:25:32.495" idx="1">
    <p:pos x="10" y="10"/>
    <p:text>Em xin chào thầy cô và các bạn. Hôm nay em xin thuyết trình về Project 1 của nhóm em, với đề tài là "Hệ thống giám sát nông nghiệp sử dụng tuabin nước".</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8-12T23:26:38.469" idx="2">
    <p:pos x="10" y="10"/>
    <p:text/>
    <p:extLst>
      <p:ext uri="{C676402C-5697-4E1C-873F-D02D1690AC5C}">
        <p15:threadingInfo xmlns:p15="http://schemas.microsoft.com/office/powerpoint/2012/main" timeZoneBias="-420"/>
      </p:ext>
    </p:extLst>
  </p:cm>
  <p:cm authorId="1" dt="2022-08-12T23:54:24.944" idx="10">
    <p:pos x="10" y="106"/>
    <p:text>Nội dung của bài thuyết trình ngày hôm nay sẽ được chia thành 6 phần.</p:text>
    <p:extLst>
      <p:ext uri="{C676402C-5697-4E1C-873F-D02D1690AC5C}">
        <p15:threadingInfo xmlns:p15="http://schemas.microsoft.com/office/powerpoint/2012/main" timeZoneBias="-42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8-12T23:29:07.191" idx="3">
    <p:pos x="10" y="10"/>
    <p:text>Nước ta là một nước có nền nông nghiệp phát triển. Việc áp dụng và nâng cao khoa học kỹ thuật sẽ giúp chúng ta vừa tiết kiệm nhân lực, vừa tăng năng suất, sản lượng và độ chính xác trong việc giám sát và điều khiển môi trường cho hệ sinh thái nông nghiệp. Hơn nữa, năng lượng tái tạo đang được xem là một giải pháp và xu hướng cho ngành năng lượng hiện nay. Thực tế, phần lớn cây trồng ở nước ta đều ưa nước, và lượng nước cung cấp để tưới tiêu cho cây trồng hầu như chỉ sử dụng một lần. Đặc biệt các yếu tố môi trường xung quanh cây trồng như nhiệt độ, độ ẩm là rất quan trọng và ko thể thiếu.</p:text>
    <p:extLst>
      <p:ext uri="{C676402C-5697-4E1C-873F-D02D1690AC5C}">
        <p15:threadingInfo xmlns:p15="http://schemas.microsoft.com/office/powerpoint/2012/main" timeZoneBias="-420"/>
      </p:ext>
    </p:extLst>
  </p:cm>
  <p:cm authorId="1" dt="2022-08-12T23:34:36.890" idx="4">
    <p:pos x="10" y="106"/>
    <p:text>Trên cơ sở thực tế đó, nhóm em đã thực hiện đề tài này. Sử dụng năng lượng ....</p:text>
    <p:extLst>
      <p:ext uri="{C676402C-5697-4E1C-873F-D02D1690AC5C}">
        <p15:threadingInfo xmlns:p15="http://schemas.microsoft.com/office/powerpoint/2012/main" timeZoneBias="-42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8-12T23:36:59.581" idx="5">
    <p:pos x="10" y="10"/>
    <p:text>Sơ đồ khối của hệ thống gồm 5 phần.</p:text>
    <p:extLst>
      <p:ext uri="{C676402C-5697-4E1C-873F-D02D1690AC5C}">
        <p15:threadingInfo xmlns:p15="http://schemas.microsoft.com/office/powerpoint/2012/main" timeZoneBias="-420"/>
      </p:ext>
    </p:extLst>
  </p:cm>
  <p:cm authorId="1" dt="2022-08-12T23:38:02.464" idx="6">
    <p:pos x="10" y="106"/>
    <p:text>Khối thứ nhất, quan trọng nhất đó chính là khối nguồn, có vai trò cung cấp năng lượng cho toàn bộ hệ thống hoạt động.
Khối nguồn ở đây gồm 1 tuabin nước và một mạch Buck DC/DC Converter. Tuabin nước sẽ chuyển đổi năng lượng nước đang chảy thành điện năng, và điện áp đầu ra của tuabin luôn ổn định ở mức 12V một chiều khi tốc độ dòng nước chảy ổn định. Vấn đề ở đây là hệ thống của mình cần nguồn điện áp 5V ổn định, vì vậy phải cần thêm 1 mạch Buck DC/DC Converter và nhóm em sử dụng IC LM2596 cho mạch này.</p:text>
    <p:extLst>
      <p:ext uri="{C676402C-5697-4E1C-873F-D02D1690AC5C}">
        <p15:threadingInfo xmlns:p15="http://schemas.microsoft.com/office/powerpoint/2012/main" timeZoneBias="-420">
          <p15:parentCm authorId="1" idx="5"/>
        </p15:threadingInfo>
      </p:ext>
    </p:extLst>
  </p:cm>
  <p:cm authorId="1" dt="2022-08-12T23:40:44.559" idx="7">
    <p:pos x="10" y="202"/>
    <p:text>IC LM2596 là một IC ổn áp dạng xung DC – DC. Điện áp đầu vào trong dải từ 4,5V – 40V. Điện áp đầu ra điều chỉnh được trong khoảng từ 1,5V – 37V, dòng điện đầu ra tối đa đạt 3A với hiệu suất cao nhờ cơ chế băm xung ở tần số lên tới 150KHz. Trong quá trình hoạt động LM2596 luôn được đặt trong chế độ bảo vệ quá nhiệt và quá dòng.</p:text>
    <p:extLst>
      <p:ext uri="{C676402C-5697-4E1C-873F-D02D1690AC5C}">
        <p15:threadingInfo xmlns:p15="http://schemas.microsoft.com/office/powerpoint/2012/main" timeZoneBias="-420">
          <p15:parentCm authorId="1" idx="5"/>
        </p15:threadingInfo>
      </p:ext>
    </p:extLst>
  </p:cm>
  <p:cm authorId="1" dt="2022-08-12T23:41:20.754" idx="8">
    <p:pos x="10" y="298"/>
    <p:text>Tham khảo datasheet, chúng em đã thiết kế thành công khối nguồn với hiệu suất đạt 80%</p:text>
    <p:extLst>
      <p:ext uri="{C676402C-5697-4E1C-873F-D02D1690AC5C}">
        <p15:threadingInfo xmlns:p15="http://schemas.microsoft.com/office/powerpoint/2012/main" timeZoneBias="-420">
          <p15:parentCm authorId="1" idx="5"/>
        </p15:threadingInfo>
      </p:ext>
    </p:extLst>
  </p:cm>
  <p:cm authorId="1" dt="2022-08-12T23:48:29.901" idx="9">
    <p:pos x="10" y="394"/>
    <p:text>Khối truyền thông là khối có vai trò quan trọng nhất trong việc truyền tải dữ liệu từ vi điều khiển đến máy tính cá nhân. Phần truyền thông bao gồm mạch chuyển đổi giao tiếp USB to UART TTL và ngược lại sử dụng IC CH340G</p:text>
    <p:extLst>
      <p:ext uri="{C676402C-5697-4E1C-873F-D02D1690AC5C}">
        <p15:threadingInfo xmlns:p15="http://schemas.microsoft.com/office/powerpoint/2012/main" timeZoneBias="-420">
          <p15:parentCm authorId="1"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010B4-0EEB-48DF-922A-A40A79219C2A}" type="datetimeFigureOut">
              <a:rPr lang="en-US" smtClean="0"/>
              <a:t>8/12/2022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0365E-034D-438A-BB7A-2A8DFDFEDDFC}" type="slidenum">
              <a:rPr lang="en-US" smtClean="0"/>
              <a:t>‹#›</a:t>
            </a:fld>
            <a:endParaRPr lang="en-US"/>
          </a:p>
        </p:txBody>
      </p:sp>
    </p:spTree>
    <p:extLst>
      <p:ext uri="{BB962C8B-B14F-4D97-AF65-F5344CB8AC3E}">
        <p14:creationId xmlns:p14="http://schemas.microsoft.com/office/powerpoint/2010/main" val="243597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Em xin chào thầy cô và các bạn. Hôm nay em xin thuyết trình về Project 1 của nhóm em, với đề tài là "Hệ thống giám sát nông nghiệp sử dụng tuabin nước".</a:t>
            </a:r>
            <a:endParaRPr lang="en-US" dirty="0" smtClean="0"/>
          </a:p>
        </p:txBody>
      </p:sp>
      <p:sp>
        <p:nvSpPr>
          <p:cNvPr id="4" name="Slide Number Placeholder 3"/>
          <p:cNvSpPr>
            <a:spLocks noGrp="1"/>
          </p:cNvSpPr>
          <p:nvPr>
            <p:ph type="sldNum" sz="quarter" idx="10"/>
          </p:nvPr>
        </p:nvSpPr>
        <p:spPr/>
        <p:txBody>
          <a:bodyPr/>
          <a:lstStyle/>
          <a:p>
            <a:fld id="{C4D0365E-034D-438A-BB7A-2A8DFDFEDDFC}" type="slidenum">
              <a:rPr lang="en-US" smtClean="0"/>
              <a:t>2</a:t>
            </a:fld>
            <a:endParaRPr lang="en-US"/>
          </a:p>
        </p:txBody>
      </p:sp>
    </p:spTree>
    <p:extLst>
      <p:ext uri="{BB962C8B-B14F-4D97-AF65-F5344CB8AC3E}">
        <p14:creationId xmlns:p14="http://schemas.microsoft.com/office/powerpoint/2010/main" val="12557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Nội dung của bài thuyết trình ngày hôm nay sẽ được chia thành 6 phần.</a:t>
            </a:r>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3</a:t>
            </a:fld>
            <a:endParaRPr lang="en-US"/>
          </a:p>
        </p:txBody>
      </p:sp>
    </p:spTree>
    <p:extLst>
      <p:ext uri="{BB962C8B-B14F-4D97-AF65-F5344CB8AC3E}">
        <p14:creationId xmlns:p14="http://schemas.microsoft.com/office/powerpoint/2010/main" val="235906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Nước ta là một nước có nền nông nghiệp phát triển. Việc áp dụng và nâng cao khoa học kỹ thuật sẽ giúp chúng ta vừa tiết kiệm nhân lực, vừa tăng năng suất, sản lượng và độ chính xác trong việc giám sát và điều khiển môi trường cho hệ sinh thái nông nghiệp. Hơn nữa, năng lượng tái tạo đang được xem là một giải pháp và xu hướng cho ngành năng lượng hiện nay. Thực tế, phần lớn cây trồng ở nước ta đều ưa nước, và lượng nước cung cấp để tưới tiêu cho cây trồng hầu như chỉ sử dụng một lần. Đặc biệt các yếu tố môi trường xung quanh cây trồng như nhiệt độ, độ ẩm là rất quan trọng và ko thể thiếu.</a:t>
            </a:r>
            <a:endParaRPr lang="en-US" dirty="0" smtClean="0"/>
          </a:p>
          <a:p>
            <a:r>
              <a:rPr lang="vi-VN" dirty="0" smtClean="0"/>
              <a:t>Trên cơ sở thực tế đó, nhóm em đã thực hiện đề tài này. Sử dụng năng lượng ....</a:t>
            </a:r>
            <a:endParaRPr lang="en-US" dirty="0"/>
          </a:p>
        </p:txBody>
      </p:sp>
      <p:sp>
        <p:nvSpPr>
          <p:cNvPr id="4" name="Slide Number Placeholder 3"/>
          <p:cNvSpPr>
            <a:spLocks noGrp="1"/>
          </p:cNvSpPr>
          <p:nvPr>
            <p:ph type="sldNum" sz="quarter" idx="10"/>
          </p:nvPr>
        </p:nvSpPr>
        <p:spPr/>
        <p:txBody>
          <a:bodyPr/>
          <a:lstStyle/>
          <a:p>
            <a:fld id="{C4D0365E-034D-438A-BB7A-2A8DFDFEDDFC}" type="slidenum">
              <a:rPr lang="en-US" smtClean="0"/>
              <a:t>4</a:t>
            </a:fld>
            <a:endParaRPr lang="en-US"/>
          </a:p>
        </p:txBody>
      </p:sp>
    </p:spTree>
    <p:extLst>
      <p:ext uri="{BB962C8B-B14F-4D97-AF65-F5344CB8AC3E}">
        <p14:creationId xmlns:p14="http://schemas.microsoft.com/office/powerpoint/2010/main" val="2624885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34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B53CA7-F2B8-430F-BA3F-DD6ECDACC140}"/>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05212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43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1E8CDB4-EE46-494A-926E-C33D27F26FD0}"/>
              </a:ext>
            </a:extLst>
          </p:cNvPr>
          <p:cNvSpPr>
            <a:spLocks noGrp="1"/>
          </p:cNvSpPr>
          <p:nvPr>
            <p:ph sz="quarter" idx="10"/>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665766C2-FC6B-401B-935E-0F6EEEEA02C5}"/>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Tree>
    <p:extLst>
      <p:ext uri="{BB962C8B-B14F-4D97-AF65-F5344CB8AC3E}">
        <p14:creationId xmlns:p14="http://schemas.microsoft.com/office/powerpoint/2010/main" val="777982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hart Placeholder 9">
            <a:extLst>
              <a:ext uri="{FF2B5EF4-FFF2-40B4-BE49-F238E27FC236}">
                <a16:creationId xmlns:a16="http://schemas.microsoft.com/office/drawing/2014/main" id="{37D67C3F-3B45-423B-AE56-981FAE24357E}"/>
              </a:ext>
            </a:extLst>
          </p:cNvPr>
          <p:cNvSpPr>
            <a:spLocks noGrp="1"/>
          </p:cNvSpPr>
          <p:nvPr>
            <p:ph type="chart" sz="quarter" idx="10"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Picture Placeholder 11">
            <a:extLst>
              <a:ext uri="{FF2B5EF4-FFF2-40B4-BE49-F238E27FC236}">
                <a16:creationId xmlns:a16="http://schemas.microsoft.com/office/drawing/2014/main" id="{7C2541F3-C701-41AD-ABF1-3F6709F6B072}"/>
              </a:ext>
            </a:extLst>
          </p:cNvPr>
          <p:cNvSpPr>
            <a:spLocks noGrp="1"/>
          </p:cNvSpPr>
          <p:nvPr>
            <p:ph type="pic" sz="quarter" idx="11"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13" name="Title 8">
            <a:extLst>
              <a:ext uri="{FF2B5EF4-FFF2-40B4-BE49-F238E27FC236}">
                <a16:creationId xmlns:a16="http://schemas.microsoft.com/office/drawing/2014/main" id="{2A97BE88-C056-4EAA-B602-A66B6354F72C}"/>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Tree>
    <p:extLst>
      <p:ext uri="{BB962C8B-B14F-4D97-AF65-F5344CB8AC3E}">
        <p14:creationId xmlns:p14="http://schemas.microsoft.com/office/powerpoint/2010/main" val="3680617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523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A5F31DF-E244-4E38-B912-D95C246A0880}"/>
              </a:ext>
            </a:extLst>
          </p:cNvPr>
          <p:cNvSpPr>
            <a:spLocks noGrp="1"/>
          </p:cNvSpPr>
          <p:nvPr>
            <p:ph sz="quarter" idx="10"/>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8">
            <a:extLst>
              <a:ext uri="{FF2B5EF4-FFF2-40B4-BE49-F238E27FC236}">
                <a16:creationId xmlns:a16="http://schemas.microsoft.com/office/drawing/2014/main" id="{53A671D5-84E2-49B1-8025-85EEC7745032}"/>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Tree>
    <p:extLst>
      <p:ext uri="{BB962C8B-B14F-4D97-AF65-F5344CB8AC3E}">
        <p14:creationId xmlns:p14="http://schemas.microsoft.com/office/powerpoint/2010/main" val="208371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556E3D7-F78C-4341-912E-91A96BC7B8F6}"/>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
        <p:nvSpPr>
          <p:cNvPr id="15" name="Chart Placeholder 14">
            <a:extLst>
              <a:ext uri="{FF2B5EF4-FFF2-40B4-BE49-F238E27FC236}">
                <a16:creationId xmlns:a16="http://schemas.microsoft.com/office/drawing/2014/main" id="{D4750270-D910-4785-A48C-D75AD66D6F6F}"/>
              </a:ext>
            </a:extLst>
          </p:cNvPr>
          <p:cNvSpPr>
            <a:spLocks noGrp="1"/>
          </p:cNvSpPr>
          <p:nvPr>
            <p:ph type="chart" sz="quarter" idx="10"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7" name="Table Placeholder 16">
            <a:extLst>
              <a:ext uri="{FF2B5EF4-FFF2-40B4-BE49-F238E27FC236}">
                <a16:creationId xmlns:a16="http://schemas.microsoft.com/office/drawing/2014/main" id="{2A314ABA-75DD-4DC8-8B93-5C6D12CC78E8}"/>
              </a:ext>
            </a:extLst>
          </p:cNvPr>
          <p:cNvSpPr>
            <a:spLocks noGrp="1"/>
          </p:cNvSpPr>
          <p:nvPr>
            <p:ph type="tbl" sz="quarter" idx="11"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24077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1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11496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1" r:id="rId4"/>
    <p:sldLayoutId id="2147483655" r:id="rId5"/>
    <p:sldLayoutId id="2147483656" r:id="rId6"/>
    <p:sldLayoutId id="2147483660" r:id="rId7"/>
    <p:sldLayoutId id="2147483657"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omments" Target="../comments/comment3.xml"/><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795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a:xfrm>
            <a:off x="338736" y="95765"/>
            <a:ext cx="11514528" cy="436098"/>
          </a:xfrm>
        </p:spPr>
        <p:txBody>
          <a:bodyPr/>
          <a:lstStyle/>
          <a:p>
            <a:r>
              <a:rPr lang="en-US" u="sng" dirty="0">
                <a:latin typeface="Times New Roman" panose="02020603050405020304" pitchFamily="18" charset="0"/>
                <a:cs typeface="Times New Roman" panose="02020603050405020304" pitchFamily="18" charset="0"/>
              </a:rPr>
              <a:t>IV. </a:t>
            </a:r>
            <a:r>
              <a:rPr lang="en-US" u="sng" dirty="0" err="1">
                <a:latin typeface="Times New Roman" panose="02020603050405020304" pitchFamily="18" charset="0"/>
                <a:cs typeface="Times New Roman" panose="02020603050405020304" pitchFamily="18" charset="0"/>
              </a:rPr>
              <a:t>Thử</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nghiệm</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đánh</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14237" y="761051"/>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a:solidFill>
                  <a:schemeClr val="bg1"/>
                </a:solidFill>
                <a:latin typeface="Times New Roman" panose="02020603050405020304" pitchFamily="18" charset="0"/>
                <a:cs typeface="Times New Roman" panose="02020603050405020304" pitchFamily="18" charset="0"/>
              </a:rPr>
              <a:t>D. </a:t>
            </a:r>
            <a:r>
              <a:rPr lang="en-US" sz="2000" b="1" i="1" dirty="0" err="1">
                <a:solidFill>
                  <a:schemeClr val="bg1"/>
                </a:solidFill>
                <a:latin typeface="Times New Roman" panose="02020603050405020304" pitchFamily="18" charset="0"/>
                <a:cs typeface="Times New Roman" panose="02020603050405020304" pitchFamily="18" charset="0"/>
              </a:rPr>
              <a:t>Trường</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hợp</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dòng</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nước</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chảy</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ổn</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định</a:t>
            </a:r>
            <a:r>
              <a:rPr lang="en-US" sz="2000" b="1" i="1" dirty="0">
                <a:solidFill>
                  <a:schemeClr val="bg1"/>
                </a:solidFill>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4B4CE24D-5B79-0C8E-6A25-2894BCAF36B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7254" t="1" r="17804" b="1022"/>
          <a:stretch/>
        </p:blipFill>
        <p:spPr bwMode="auto">
          <a:xfrm>
            <a:off x="4336243" y="2127143"/>
            <a:ext cx="3069303" cy="3054230"/>
          </a:xfrm>
          <a:prstGeom prst="rect">
            <a:avLst/>
          </a:prstGeom>
          <a:noFill/>
          <a:ln>
            <a:noFill/>
          </a:ln>
          <a:extLst>
            <a:ext uri="{53640926-AAD7-44D8-BBD7-CCE9431645EC}">
              <a14:shadowObscured xmlns:a14="http://schemas.microsoft.com/office/drawing/2010/main"/>
            </a:ext>
          </a:extLst>
        </p:spPr>
      </p:pic>
      <p:pic>
        <p:nvPicPr>
          <p:cNvPr id="10" name="Picture 9" descr="Diagram&#10;&#10;Description automatically generated">
            <a:extLst>
              <a:ext uri="{FF2B5EF4-FFF2-40B4-BE49-F238E27FC236}">
                <a16:creationId xmlns:a16="http://schemas.microsoft.com/office/drawing/2014/main" id="{5434F91F-F5AA-148C-9400-8320D380C31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9292" r="16371"/>
          <a:stretch/>
        </p:blipFill>
        <p:spPr>
          <a:xfrm>
            <a:off x="414237" y="2153856"/>
            <a:ext cx="3186696" cy="3000805"/>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14789473-7F5D-FDA2-A37E-98E9919689B1}"/>
              </a:ext>
            </a:extLst>
          </p:cNvPr>
          <p:cNvPicPr>
            <a:picLocks noChangeAspect="1"/>
          </p:cNvPicPr>
          <p:nvPr/>
        </p:nvPicPr>
        <p:blipFill rotWithShape="1">
          <a:blip r:embed="rId4">
            <a:extLst>
              <a:ext uri="{28A0092B-C50C-407E-A947-70E740481C1C}">
                <a14:useLocalDpi xmlns:a14="http://schemas.microsoft.com/office/drawing/2010/main" val="0"/>
              </a:ext>
            </a:extLst>
          </a:blip>
          <a:srcRect l="11320" t="13944" r="19195" b="11683"/>
          <a:stretch/>
        </p:blipFill>
        <p:spPr>
          <a:xfrm>
            <a:off x="8045781" y="2023704"/>
            <a:ext cx="3631549" cy="3154260"/>
          </a:xfrm>
          <a:prstGeom prst="rect">
            <a:avLst/>
          </a:prstGeom>
        </p:spPr>
      </p:pic>
      <p:sp>
        <p:nvSpPr>
          <p:cNvPr id="7" name="Content Placeholder 1">
            <a:extLst>
              <a:ext uri="{FF2B5EF4-FFF2-40B4-BE49-F238E27FC236}">
                <a16:creationId xmlns:a16="http://schemas.microsoft.com/office/drawing/2014/main" id="{8E9A2B11-EA05-4C44-62E8-1AEF2157D08B}"/>
              </a:ext>
            </a:extLst>
          </p:cNvPr>
          <p:cNvSpPr txBox="1">
            <a:spLocks/>
          </p:cNvSpPr>
          <p:nvPr/>
        </p:nvSpPr>
        <p:spPr>
          <a:xfrm>
            <a:off x="414237" y="5246019"/>
            <a:ext cx="4743144"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rgbClr val="000000"/>
                </a:solidFill>
                <a:effectLst/>
                <a:latin typeface="Times New Roman" panose="02020603050405020304" pitchFamily="18" charset="0"/>
                <a:ea typeface="Calibri" panose="020F0502020204030204" pitchFamily="34" charset="0"/>
              </a:rPr>
              <a:t>Turbine </a:t>
            </a:r>
            <a:r>
              <a:rPr lang="en-US" sz="1400" i="1" dirty="0" err="1">
                <a:solidFill>
                  <a:srgbClr val="000000"/>
                </a:solidFill>
                <a:effectLst/>
                <a:latin typeface="Times New Roman" panose="02020603050405020304" pitchFamily="18" charset="0"/>
                <a:ea typeface="Calibri" panose="020F0502020204030204" pitchFamily="34" charset="0"/>
              </a:rPr>
              <a:t>hoạt</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động</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với</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dòng</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chảy</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ổn</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định</a:t>
            </a:r>
            <a:endParaRPr lang="en-US" sz="1400" i="1" dirty="0"/>
          </a:p>
        </p:txBody>
      </p:sp>
      <p:sp>
        <p:nvSpPr>
          <p:cNvPr id="11" name="Content Placeholder 1">
            <a:extLst>
              <a:ext uri="{FF2B5EF4-FFF2-40B4-BE49-F238E27FC236}">
                <a16:creationId xmlns:a16="http://schemas.microsoft.com/office/drawing/2014/main" id="{FFF86F75-BF63-D974-491C-5E308B7A55EC}"/>
              </a:ext>
            </a:extLst>
          </p:cNvPr>
          <p:cNvSpPr txBox="1">
            <a:spLocks/>
          </p:cNvSpPr>
          <p:nvPr/>
        </p:nvSpPr>
        <p:spPr>
          <a:xfrm>
            <a:off x="4058011" y="5242610"/>
            <a:ext cx="4743144"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i="1" dirty="0" err="1">
                <a:solidFill>
                  <a:srgbClr val="000000"/>
                </a:solidFill>
                <a:effectLst/>
                <a:latin typeface="Times New Roman" panose="02020603050405020304" pitchFamily="18" charset="0"/>
                <a:ea typeface="Calibri" panose="020F0502020204030204" pitchFamily="34" charset="0"/>
              </a:rPr>
              <a:t>Truyền</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thông</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dữ</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liệu</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nhiệt</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độ</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độ</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ẩm</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lên</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máy</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tính</a:t>
            </a:r>
            <a:endParaRPr lang="en-US" sz="1400" i="1" dirty="0"/>
          </a:p>
        </p:txBody>
      </p:sp>
      <p:sp>
        <p:nvSpPr>
          <p:cNvPr id="12" name="Content Placeholder 1">
            <a:extLst>
              <a:ext uri="{FF2B5EF4-FFF2-40B4-BE49-F238E27FC236}">
                <a16:creationId xmlns:a16="http://schemas.microsoft.com/office/drawing/2014/main" id="{6A254170-7E91-4D7B-99A3-74E861D83F70}"/>
              </a:ext>
            </a:extLst>
          </p:cNvPr>
          <p:cNvSpPr txBox="1">
            <a:spLocks/>
          </p:cNvSpPr>
          <p:nvPr/>
        </p:nvSpPr>
        <p:spPr>
          <a:xfrm>
            <a:off x="8563366" y="5230684"/>
            <a:ext cx="2694106"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i="1" dirty="0" err="1">
                <a:solidFill>
                  <a:srgbClr val="000000"/>
                </a:solidFill>
                <a:effectLst/>
                <a:latin typeface="Times New Roman" panose="02020603050405020304" pitchFamily="18" charset="0"/>
                <a:ea typeface="Calibri" panose="020F0502020204030204" pitchFamily="34" charset="0"/>
              </a:rPr>
              <a:t>Dữ</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liệu</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máy</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tính</a:t>
            </a:r>
            <a:r>
              <a:rPr lang="en-US" sz="1400" i="1" dirty="0">
                <a:solidFill>
                  <a:srgbClr val="000000"/>
                </a:solidFill>
                <a:effectLst/>
                <a:latin typeface="Times New Roman" panose="02020603050405020304" pitchFamily="18" charset="0"/>
                <a:ea typeface="Calibri" panose="020F0502020204030204" pitchFamily="34" charset="0"/>
              </a:rPr>
              <a:t> </a:t>
            </a:r>
            <a:r>
              <a:rPr lang="en-US" sz="1400" i="1" dirty="0" err="1">
                <a:solidFill>
                  <a:srgbClr val="000000"/>
                </a:solidFill>
                <a:effectLst/>
                <a:latin typeface="Times New Roman" panose="02020603050405020304" pitchFamily="18" charset="0"/>
                <a:ea typeface="Calibri" panose="020F0502020204030204" pitchFamily="34" charset="0"/>
              </a:rPr>
              <a:t>nhận</a:t>
            </a:r>
            <a:r>
              <a:rPr lang="en-US" sz="1400" i="1" dirty="0">
                <a:solidFill>
                  <a:srgbClr val="000000"/>
                </a:solidFill>
                <a:effectLst/>
                <a:latin typeface="Times New Roman" panose="02020603050405020304" pitchFamily="18" charset="0"/>
                <a:ea typeface="Calibri" panose="020F0502020204030204" pitchFamily="34" charset="0"/>
              </a:rPr>
              <a:t> qua UART</a:t>
            </a:r>
            <a:endParaRPr lang="en-US" sz="1400" i="1" dirty="0"/>
          </a:p>
        </p:txBody>
      </p:sp>
      <p:cxnSp>
        <p:nvCxnSpPr>
          <p:cNvPr id="5" name="Straight Arrow Connector 4">
            <a:extLst>
              <a:ext uri="{FF2B5EF4-FFF2-40B4-BE49-F238E27FC236}">
                <a16:creationId xmlns:a16="http://schemas.microsoft.com/office/drawing/2014/main" id="{C7A023AD-6132-7A80-23B5-8B370FAACA29}"/>
              </a:ext>
            </a:extLst>
          </p:cNvPr>
          <p:cNvCxnSpPr>
            <a:cxnSpLocks/>
          </p:cNvCxnSpPr>
          <p:nvPr/>
        </p:nvCxnSpPr>
        <p:spPr>
          <a:xfrm>
            <a:off x="3758268" y="3707934"/>
            <a:ext cx="402671" cy="0"/>
          </a:xfrm>
          <a:prstGeom prst="straightConnector1">
            <a:avLst/>
          </a:prstGeom>
          <a:ln w="38100">
            <a:prstDash val="sysDash"/>
            <a:tailEnd type="triangle"/>
          </a:ln>
          <a:effectLst>
            <a:outerShdw blurRad="50800" dist="38100" dir="10800000" algn="r" rotWithShape="0">
              <a:prstClr val="black">
                <a:alpha val="40000"/>
              </a:prstClr>
            </a:outerShdw>
            <a:reflection blurRad="6350" stA="50000" endA="300" endPos="55000" dir="5400000" sy="-100000" algn="bl" rotWithShape="0"/>
          </a:effectLst>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0D1D02ED-180C-18B0-471C-1D9C82428249}"/>
              </a:ext>
            </a:extLst>
          </p:cNvPr>
          <p:cNvCxnSpPr>
            <a:cxnSpLocks/>
            <a:endCxn id="3" idx="1"/>
          </p:cNvCxnSpPr>
          <p:nvPr/>
        </p:nvCxnSpPr>
        <p:spPr>
          <a:xfrm>
            <a:off x="6249798" y="2869035"/>
            <a:ext cx="1795983" cy="731799"/>
          </a:xfrm>
          <a:prstGeom prst="bentConnector3">
            <a:avLst>
              <a:gd name="adj1" fmla="val 78961"/>
            </a:avLst>
          </a:prstGeom>
          <a:ln w="38100">
            <a:prstDash val="sysDash"/>
            <a:tailEnd type="triangle"/>
          </a:ln>
          <a:effectLst>
            <a:outerShdw blurRad="76200" dir="13500000" sy="23000" kx="1200000" algn="br"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389979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final-video_uwnI7dwh">
            <a:hlinkClick r:id="" action="ppaction://media"/>
            <a:extLst>
              <a:ext uri="{FF2B5EF4-FFF2-40B4-BE49-F238E27FC236}">
                <a16:creationId xmlns:a16="http://schemas.microsoft.com/office/drawing/2014/main" id="{E66B3652-D7AA-9CBE-0E6E-1E35FBE5D7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45543" y="1816945"/>
            <a:ext cx="7500914" cy="3964804"/>
          </a:xfrm>
          <a:prstGeom prst="rect">
            <a:avLst/>
          </a:prstGeom>
        </p:spPr>
      </p:pic>
      <p:sp>
        <p:nvSpPr>
          <p:cNvPr id="7" name="Title 3">
            <a:extLst>
              <a:ext uri="{FF2B5EF4-FFF2-40B4-BE49-F238E27FC236}">
                <a16:creationId xmlns:a16="http://schemas.microsoft.com/office/drawing/2014/main" id="{1BBDFA67-322E-2708-909A-74D42CA072E9}"/>
              </a:ext>
            </a:extLst>
          </p:cNvPr>
          <p:cNvSpPr>
            <a:spLocks noGrp="1"/>
          </p:cNvSpPr>
          <p:nvPr>
            <p:ph type="title"/>
          </p:nvPr>
        </p:nvSpPr>
        <p:spPr>
          <a:xfrm>
            <a:off x="338736" y="95765"/>
            <a:ext cx="11514528" cy="436098"/>
          </a:xfrm>
        </p:spPr>
        <p:txBody>
          <a:bodyPr/>
          <a:lstStyle/>
          <a:p>
            <a:r>
              <a:rPr lang="en-US" u="sng" dirty="0">
                <a:latin typeface="Times New Roman" panose="02020603050405020304" pitchFamily="18" charset="0"/>
                <a:cs typeface="Times New Roman" panose="02020603050405020304" pitchFamily="18" charset="0"/>
              </a:rPr>
              <a:t>IV. </a:t>
            </a:r>
            <a:r>
              <a:rPr lang="en-US" u="sng" dirty="0" err="1">
                <a:latin typeface="Times New Roman" panose="02020603050405020304" pitchFamily="18" charset="0"/>
                <a:cs typeface="Times New Roman" panose="02020603050405020304" pitchFamily="18" charset="0"/>
              </a:rPr>
              <a:t>Thử</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nghiệm</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đánh</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giá</a:t>
            </a:r>
            <a:endParaRPr lang="en-US" u="sng" dirty="0">
              <a:latin typeface="Times New Roman" panose="02020603050405020304" pitchFamily="18" charset="0"/>
              <a:cs typeface="Times New Roman" panose="02020603050405020304" pitchFamily="18" charset="0"/>
            </a:endParaRPr>
          </a:p>
        </p:txBody>
      </p:sp>
      <p:sp>
        <p:nvSpPr>
          <p:cNvPr id="9" name="Content Placeholder 1">
            <a:extLst>
              <a:ext uri="{FF2B5EF4-FFF2-40B4-BE49-F238E27FC236}">
                <a16:creationId xmlns:a16="http://schemas.microsoft.com/office/drawing/2014/main" id="{D24AE7E7-BB3F-6372-B257-B52C88C1D28E}"/>
              </a:ext>
            </a:extLst>
          </p:cNvPr>
          <p:cNvSpPr txBox="1">
            <a:spLocks/>
          </p:cNvSpPr>
          <p:nvPr/>
        </p:nvSpPr>
        <p:spPr>
          <a:xfrm>
            <a:off x="414237" y="761051"/>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a:solidFill>
                  <a:schemeClr val="bg1"/>
                </a:solidFill>
                <a:latin typeface="Times New Roman" panose="02020603050405020304" pitchFamily="18" charset="0"/>
                <a:cs typeface="Times New Roman" panose="02020603050405020304" pitchFamily="18" charset="0"/>
              </a:rPr>
              <a:t>D. </a:t>
            </a:r>
            <a:r>
              <a:rPr lang="en-US" sz="2000" b="1" i="1" dirty="0" err="1">
                <a:solidFill>
                  <a:schemeClr val="bg1"/>
                </a:solidFill>
                <a:latin typeface="Times New Roman" panose="02020603050405020304" pitchFamily="18" charset="0"/>
                <a:cs typeface="Times New Roman" panose="02020603050405020304" pitchFamily="18" charset="0"/>
              </a:rPr>
              <a:t>Trường</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hợp</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dòng</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nước</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chảy</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ổn</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định</a:t>
            </a:r>
            <a:r>
              <a:rPr lang="en-US" sz="2000" b="1" i="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9379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3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100000">
                <p:cTn id="12" fill="hold" display="0">
                  <p:stCondLst>
                    <p:cond delay="indefinite"/>
                  </p:stCondLst>
                </p:cTn>
                <p:tgtEl>
                  <p:spTgt spid="1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V. </a:t>
            </a:r>
            <a:r>
              <a:rPr lang="en-US" u="sng" dirty="0" err="1">
                <a:latin typeface="Times New Roman" panose="02020603050405020304" pitchFamily="18" charset="0"/>
                <a:cs typeface="Times New Roman" panose="02020603050405020304" pitchFamily="18" charset="0"/>
              </a:rPr>
              <a:t>Hạn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chế</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hướng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phát</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triển</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F7AF9071-F15A-1C67-0851-33C2B81C14AD}"/>
              </a:ext>
            </a:extLst>
          </p:cNvPr>
          <p:cNvSpPr txBox="1">
            <a:spLocks/>
          </p:cNvSpPr>
          <p:nvPr/>
        </p:nvSpPr>
        <p:spPr>
          <a:xfrm>
            <a:off x="338736" y="1053250"/>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err="1">
                <a:latin typeface="Times New Roman" panose="02020603050405020304" pitchFamily="18" charset="0"/>
                <a:cs typeface="Times New Roman" panose="02020603050405020304" pitchFamily="18" charset="0"/>
              </a:rPr>
              <a:t>Hạn</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chế</a:t>
            </a:r>
            <a:r>
              <a:rPr lang="en-US" sz="2000" b="1" i="1" dirty="0">
                <a:latin typeface="Times New Roman" panose="02020603050405020304" pitchFamily="18" charset="0"/>
                <a:cs typeface="Times New Roman" panose="02020603050405020304" pitchFamily="18" charset="0"/>
              </a:rPr>
              <a:t>:</a:t>
            </a:r>
          </a:p>
        </p:txBody>
      </p:sp>
      <p:sp>
        <p:nvSpPr>
          <p:cNvPr id="7" name="Content Placeholder 1">
            <a:extLst>
              <a:ext uri="{FF2B5EF4-FFF2-40B4-BE49-F238E27FC236}">
                <a16:creationId xmlns:a16="http://schemas.microsoft.com/office/drawing/2014/main" id="{21B1AA94-A996-9F9F-B8AF-AD144415075A}"/>
              </a:ext>
            </a:extLst>
          </p:cNvPr>
          <p:cNvSpPr txBox="1">
            <a:spLocks/>
          </p:cNvSpPr>
          <p:nvPr/>
        </p:nvSpPr>
        <p:spPr>
          <a:xfrm>
            <a:off x="338736" y="3787223"/>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err="1">
                <a:latin typeface="Times New Roman" panose="02020603050405020304" pitchFamily="18" charset="0"/>
                <a:cs typeface="Times New Roman" panose="02020603050405020304" pitchFamily="18" charset="0"/>
              </a:rPr>
              <a:t>Hướng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phát</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triển</a:t>
            </a:r>
            <a:r>
              <a:rPr lang="en-US" sz="2000" b="1" i="1" dirty="0">
                <a:latin typeface="Times New Roman" panose="02020603050405020304" pitchFamily="18" charset="0"/>
                <a:cs typeface="Times New Roman" panose="02020603050405020304" pitchFamily="18" charset="0"/>
              </a:rPr>
              <a:t>:</a:t>
            </a:r>
          </a:p>
        </p:txBody>
      </p:sp>
      <p:pic>
        <p:nvPicPr>
          <p:cNvPr id="2050" name="Picture 2" descr="Farming 4.0 | Smart Agriculture Solutions">
            <a:extLst>
              <a:ext uri="{FF2B5EF4-FFF2-40B4-BE49-F238E27FC236}">
                <a16:creationId xmlns:a16="http://schemas.microsoft.com/office/drawing/2014/main" id="{171D7197-E440-B2D1-1385-4DDD52C01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6987" y="1693347"/>
            <a:ext cx="3766277" cy="367699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A245A6DD-7AEF-6ADE-9559-0A4F732D8D63}"/>
              </a:ext>
            </a:extLst>
          </p:cNvPr>
          <p:cNvSpPr txBox="1">
            <a:spLocks/>
          </p:cNvSpPr>
          <p:nvPr/>
        </p:nvSpPr>
        <p:spPr>
          <a:xfrm>
            <a:off x="338736" y="36803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i="1" dirty="0"/>
          </a:p>
        </p:txBody>
      </p:sp>
      <p:pic>
        <p:nvPicPr>
          <p:cNvPr id="11" name="Picture 10">
            <a:extLst>
              <a:ext uri="{FF2B5EF4-FFF2-40B4-BE49-F238E27FC236}">
                <a16:creationId xmlns:a16="http://schemas.microsoft.com/office/drawing/2014/main" id="{CEF80205-031E-43F6-8801-184607C90939}"/>
              </a:ext>
            </a:extLst>
          </p:cNvPr>
          <p:cNvPicPr>
            <a:picLocks noChangeAspect="1"/>
          </p:cNvPicPr>
          <p:nvPr/>
        </p:nvPicPr>
        <p:blipFill>
          <a:blip r:embed="rId3"/>
          <a:stretch>
            <a:fillRect/>
          </a:stretch>
        </p:blipFill>
        <p:spPr>
          <a:xfrm>
            <a:off x="560312" y="4257887"/>
            <a:ext cx="6773078" cy="640806"/>
          </a:xfrm>
          <a:prstGeom prst="rect">
            <a:avLst/>
          </a:prstGeom>
        </p:spPr>
      </p:pic>
      <p:cxnSp>
        <p:nvCxnSpPr>
          <p:cNvPr id="13" name="Straight Connector 12">
            <a:extLst>
              <a:ext uri="{FF2B5EF4-FFF2-40B4-BE49-F238E27FC236}">
                <a16:creationId xmlns:a16="http://schemas.microsoft.com/office/drawing/2014/main" id="{90FA45B8-9508-0E5B-0CF4-2AA9D6116F34}"/>
              </a:ext>
            </a:extLst>
          </p:cNvPr>
          <p:cNvCxnSpPr>
            <a:cxnSpLocks/>
          </p:cNvCxnSpPr>
          <p:nvPr/>
        </p:nvCxnSpPr>
        <p:spPr>
          <a:xfrm flipH="1">
            <a:off x="427839" y="3465490"/>
            <a:ext cx="7248088" cy="0"/>
          </a:xfrm>
          <a:prstGeom prst="line">
            <a:avLst/>
          </a:prstGeom>
          <a:ln w="38100">
            <a:solidFill>
              <a:srgbClr val="E89E0A"/>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C8C26E-78A3-6375-D4DD-64E4C6DF036D}"/>
              </a:ext>
            </a:extLst>
          </p:cNvPr>
          <p:cNvPicPr>
            <a:picLocks noChangeAspect="1"/>
          </p:cNvPicPr>
          <p:nvPr/>
        </p:nvPicPr>
        <p:blipFill>
          <a:blip r:embed="rId4"/>
          <a:stretch>
            <a:fillRect/>
          </a:stretch>
        </p:blipFill>
        <p:spPr>
          <a:xfrm>
            <a:off x="560312" y="1482294"/>
            <a:ext cx="6905889" cy="1578639"/>
          </a:xfrm>
          <a:prstGeom prst="rect">
            <a:avLst/>
          </a:prstGeom>
        </p:spPr>
      </p:pic>
      <p:pic>
        <p:nvPicPr>
          <p:cNvPr id="14" name="Picture 13">
            <a:extLst>
              <a:ext uri="{FF2B5EF4-FFF2-40B4-BE49-F238E27FC236}">
                <a16:creationId xmlns:a16="http://schemas.microsoft.com/office/drawing/2014/main" id="{FEB119C6-21A1-C6A3-E6EC-EFCEEDED59EE}"/>
              </a:ext>
            </a:extLst>
          </p:cNvPr>
          <p:cNvPicPr>
            <a:picLocks noChangeAspect="1"/>
          </p:cNvPicPr>
          <p:nvPr/>
        </p:nvPicPr>
        <p:blipFill>
          <a:blip r:embed="rId5"/>
          <a:stretch>
            <a:fillRect/>
          </a:stretch>
        </p:blipFill>
        <p:spPr>
          <a:xfrm>
            <a:off x="566781" y="4854686"/>
            <a:ext cx="6986981" cy="301801"/>
          </a:xfrm>
          <a:prstGeom prst="rect">
            <a:avLst/>
          </a:prstGeom>
        </p:spPr>
      </p:pic>
    </p:spTree>
    <p:extLst>
      <p:ext uri="{BB962C8B-B14F-4D97-AF65-F5344CB8AC3E}">
        <p14:creationId xmlns:p14="http://schemas.microsoft.com/office/powerpoint/2010/main" val="11671031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smtClean="0">
                <a:latin typeface="Times New Roman" panose="02020603050405020304" pitchFamily="18" charset="0"/>
                <a:cs typeface="Times New Roman" panose="02020603050405020304" pitchFamily="18" charset="0"/>
              </a:rPr>
              <a:t>VI</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Công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việc</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cụ</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thể</a:t>
            </a:r>
            <a:endParaRPr lang="en-US" u="sng"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45748F30-53C1-39F1-50A3-664FF3B625D0}"/>
              </a:ext>
            </a:extLst>
          </p:cNvPr>
          <p:cNvGraphicFramePr>
            <a:graphicFrameLocks noGrp="1"/>
          </p:cNvGraphicFramePr>
          <p:nvPr>
            <p:extLst>
              <p:ext uri="{D42A27DB-BD31-4B8C-83A1-F6EECF244321}">
                <p14:modId xmlns:p14="http://schemas.microsoft.com/office/powerpoint/2010/main" val="3664645027"/>
              </p:ext>
            </p:extLst>
          </p:nvPr>
        </p:nvGraphicFramePr>
        <p:xfrm>
          <a:off x="1204316" y="1122568"/>
          <a:ext cx="9783367" cy="4612863"/>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333959">
                  <a:extLst>
                    <a:ext uri="{9D8B030D-6E8A-4147-A177-3AD203B41FA5}">
                      <a16:colId xmlns:a16="http://schemas.microsoft.com/office/drawing/2014/main" val="441389848"/>
                    </a:ext>
                  </a:extLst>
                </a:gridCol>
                <a:gridCol w="2488223">
                  <a:extLst>
                    <a:ext uri="{9D8B030D-6E8A-4147-A177-3AD203B41FA5}">
                      <a16:colId xmlns:a16="http://schemas.microsoft.com/office/drawing/2014/main" val="3397407654"/>
                    </a:ext>
                  </a:extLst>
                </a:gridCol>
                <a:gridCol w="4289392">
                  <a:extLst>
                    <a:ext uri="{9D8B030D-6E8A-4147-A177-3AD203B41FA5}">
                      <a16:colId xmlns:a16="http://schemas.microsoft.com/office/drawing/2014/main" val="308194645"/>
                    </a:ext>
                  </a:extLst>
                </a:gridCol>
                <a:gridCol w="1671793">
                  <a:extLst>
                    <a:ext uri="{9D8B030D-6E8A-4147-A177-3AD203B41FA5}">
                      <a16:colId xmlns:a16="http://schemas.microsoft.com/office/drawing/2014/main" val="1642626462"/>
                    </a:ext>
                  </a:extLst>
                </a:gridCol>
              </a:tblGrid>
              <a:tr h="284255">
                <a:tc>
                  <a:txBody>
                    <a:bodyPr/>
                    <a:lstStyle/>
                    <a:p>
                      <a:pPr algn="ctr"/>
                      <a:r>
                        <a:rPr lang="en-US" sz="1200" dirty="0" err="1">
                          <a:latin typeface="Times New Roman" panose="02020603050405020304" pitchFamily="18" charset="0"/>
                          <a:cs typeface="Times New Roman" panose="02020603050405020304" pitchFamily="18" charset="0"/>
                        </a:rPr>
                        <a:t>Thời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gian</a:t>
                      </a:r>
                      <a:endParaRPr lang="vi-VN" sz="1200" dirty="0">
                        <a:latin typeface="Times New Roman" panose="02020603050405020304" pitchFamily="18" charset="0"/>
                        <a:cs typeface="Times New Roman" panose="02020603050405020304" pitchFamily="18" charset="0"/>
                      </a:endParaRPr>
                    </a:p>
                  </a:txBody>
                  <a:tcPr anchor="ctr"/>
                </a:tc>
                <a:tc>
                  <a:txBody>
                    <a:bodyPr/>
                    <a:lstStyle/>
                    <a:p>
                      <a:pPr algn="ctr"/>
                      <a:r>
                        <a:rPr lang="en-US" sz="1200" dirty="0" err="1">
                          <a:latin typeface="Times New Roman" panose="02020603050405020304" pitchFamily="18" charset="0"/>
                          <a:cs typeface="Times New Roman" panose="02020603050405020304" pitchFamily="18" charset="0"/>
                        </a:rPr>
                        <a:t>Nhiệm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vụ</a:t>
                      </a:r>
                      <a:endParaRPr lang="vi-VN" sz="1200" dirty="0">
                        <a:latin typeface="Times New Roman" panose="02020603050405020304" pitchFamily="18" charset="0"/>
                        <a:cs typeface="Times New Roman" panose="02020603050405020304" pitchFamily="18" charset="0"/>
                      </a:endParaRPr>
                    </a:p>
                  </a:txBody>
                  <a:tcPr anchor="ctr"/>
                </a:tc>
                <a:tc>
                  <a:txBody>
                    <a:bodyPr/>
                    <a:lstStyle/>
                    <a:p>
                      <a:pPr algn="ctr"/>
                      <a:r>
                        <a:rPr lang="en-US" sz="1200" dirty="0" err="1">
                          <a:latin typeface="Times New Roman" panose="02020603050405020304" pitchFamily="18" charset="0"/>
                          <a:cs typeface="Times New Roman" panose="02020603050405020304" pitchFamily="18" charset="0"/>
                        </a:rPr>
                        <a:t>Cụ</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thể</a:t>
                      </a:r>
                      <a:endParaRPr lang="vi-VN" sz="1200" dirty="0">
                        <a:latin typeface="Times New Roman" panose="02020603050405020304" pitchFamily="18" charset="0"/>
                        <a:cs typeface="Times New Roman" panose="02020603050405020304" pitchFamily="18" charset="0"/>
                      </a:endParaRPr>
                    </a:p>
                  </a:txBody>
                  <a:tcPr anchor="ctr"/>
                </a:tc>
                <a:tc>
                  <a:txBody>
                    <a:bodyPr/>
                    <a:lstStyle/>
                    <a:p>
                      <a:pPr algn="ctr"/>
                      <a:r>
                        <a:rPr lang="en-US" sz="1200" dirty="0" err="1">
                          <a:latin typeface="Times New Roman" panose="02020603050405020304" pitchFamily="18" charset="0"/>
                          <a:cs typeface="Times New Roman" panose="02020603050405020304" pitchFamily="18" charset="0"/>
                        </a:rPr>
                        <a:t>Người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endParaRPr lang="vi-V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34048474"/>
                  </a:ext>
                </a:extLst>
              </a:tr>
              <a:tr h="473758">
                <a:tc>
                  <a:txBody>
                    <a:bodyPr/>
                    <a:lstStyle/>
                    <a:p>
                      <a:pPr algn="ctr"/>
                      <a:r>
                        <a:rPr lang="en-US" sz="1200" dirty="0">
                          <a:latin typeface="Times New Roman" panose="02020603050405020304" pitchFamily="18" charset="0"/>
                          <a:cs typeface="Times New Roman" panose="02020603050405020304" pitchFamily="18" charset="0"/>
                        </a:rPr>
                        <a:t>19/4 – 2/5/2022</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Xác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định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đề</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tài</a:t>
                      </a:r>
                      <a:r>
                        <a:rPr lang="en-US" sz="1200" dirty="0">
                          <a:latin typeface="Times New Roman" panose="02020603050405020304" pitchFamily="18" charset="0"/>
                          <a:cs typeface="Times New Roman" panose="02020603050405020304" pitchFamily="18" charset="0"/>
                        </a:rPr>
                        <a:t> </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Lên</a:t>
                      </a:r>
                      <a:r>
                        <a:rPr lang="en-US" sz="1200" dirty="0">
                          <a:latin typeface="Times New Roman" panose="02020603050405020304" pitchFamily="18" charset="0"/>
                          <a:cs typeface="Times New Roman" panose="02020603050405020304" pitchFamily="18" charset="0"/>
                        </a:rPr>
                        <a:t> ý </a:t>
                      </a:r>
                      <a:r>
                        <a:rPr lang="en-US" sz="1200" dirty="0" err="1">
                          <a:latin typeface="Times New Roman" panose="02020603050405020304" pitchFamily="18" charset="0"/>
                          <a:cs typeface="Times New Roman" panose="02020603050405020304" pitchFamily="18" charset="0"/>
                        </a:rPr>
                        <a:t>tưởng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đề</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tài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định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yêu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cầu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bài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toán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cùng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thầy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cô</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Bùi</a:t>
                      </a:r>
                      <a:r>
                        <a:rPr lang="en-US" sz="1200" dirty="0">
                          <a:latin typeface="Times New Roman" panose="02020603050405020304" pitchFamily="18" charset="0"/>
                          <a:cs typeface="Times New Roman" panose="02020603050405020304" pitchFamily="18" charset="0"/>
                        </a:rPr>
                        <a:t> Quang </a:t>
                      </a:r>
                      <a:r>
                        <a:rPr lang="en-US" sz="1200" dirty="0" err="1">
                          <a:latin typeface="Times New Roman" panose="02020603050405020304" pitchFamily="18" charset="0"/>
                          <a:cs typeface="Times New Roman" panose="02020603050405020304" pitchFamily="18" charset="0"/>
                        </a:rPr>
                        <a:t>Mạnh</a:t>
                      </a:r>
                      <a:endParaRPr lang="en-US" sz="1200" dirty="0">
                        <a:latin typeface="Times New Roman" panose="02020603050405020304" pitchFamily="18" charset="0"/>
                        <a:cs typeface="Times New Roman" panose="02020603050405020304" pitchFamily="18" charset="0"/>
                      </a:endParaRPr>
                    </a:p>
                    <a:p>
                      <a:r>
                        <a:rPr lang="en-US" sz="1200" dirty="0" err="1">
                          <a:latin typeface="Times New Roman" panose="02020603050405020304" pitchFamily="18" charset="0"/>
                          <a:cs typeface="Times New Roman" panose="02020603050405020304" pitchFamily="18" charset="0"/>
                        </a:rPr>
                        <a:t>Nguyễn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Trọng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Phong</a:t>
                      </a:r>
                      <a:endParaRPr lang="vi-V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65092459"/>
                  </a:ext>
                </a:extLst>
              </a:tr>
              <a:tr h="473758">
                <a:tc>
                  <a:txBody>
                    <a:bodyPr/>
                    <a:lstStyle/>
                    <a:p>
                      <a:pPr algn="ctr"/>
                      <a:r>
                        <a:rPr lang="en-US" sz="1200" dirty="0">
                          <a:latin typeface="Times New Roman" panose="02020603050405020304" pitchFamily="18" charset="0"/>
                          <a:cs typeface="Times New Roman" panose="02020603050405020304" pitchFamily="18" charset="0"/>
                        </a:rPr>
                        <a:t>2/5 – 16/5/2022</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Xây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dựng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đồ</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phần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cứng</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Dựa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yêu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cầu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bài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toán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định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những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chính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từ</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đó</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tính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toán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lựa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chọn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những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hợp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lý</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Bùi</a:t>
                      </a:r>
                      <a:r>
                        <a:rPr lang="en-US" sz="1200" dirty="0">
                          <a:latin typeface="Times New Roman" panose="02020603050405020304" pitchFamily="18" charset="0"/>
                          <a:cs typeface="Times New Roman" panose="02020603050405020304" pitchFamily="18" charset="0"/>
                        </a:rPr>
                        <a:t> Quang </a:t>
                      </a:r>
                      <a:r>
                        <a:rPr lang="en-US" sz="1200" dirty="0" err="1">
                          <a:latin typeface="Times New Roman" panose="02020603050405020304" pitchFamily="18" charset="0"/>
                          <a:cs typeface="Times New Roman" panose="02020603050405020304" pitchFamily="18" charset="0"/>
                        </a:rPr>
                        <a:t>Mạnh</a:t>
                      </a:r>
                      <a:endParaRPr lang="en-US" sz="1200" dirty="0">
                        <a:latin typeface="Times New Roman" panose="02020603050405020304" pitchFamily="18" charset="0"/>
                        <a:cs typeface="Times New Roman" panose="02020603050405020304" pitchFamily="18" charset="0"/>
                      </a:endParaRPr>
                    </a:p>
                    <a:p>
                      <a:r>
                        <a:rPr lang="en-US" sz="1200" dirty="0" err="1">
                          <a:latin typeface="Times New Roman" panose="02020603050405020304" pitchFamily="18" charset="0"/>
                          <a:cs typeface="Times New Roman" panose="02020603050405020304" pitchFamily="18" charset="0"/>
                        </a:rPr>
                        <a:t>Nguyễn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Trọng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Phong</a:t>
                      </a:r>
                      <a:endParaRPr lang="vi-V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97017187"/>
                  </a:ext>
                </a:extLst>
              </a:tr>
              <a:tr h="639233">
                <a:tc>
                  <a:txBody>
                    <a:bodyPr/>
                    <a:lstStyle/>
                    <a:p>
                      <a:pPr algn="ctr"/>
                      <a:r>
                        <a:rPr lang="en-US" sz="1200" dirty="0">
                          <a:latin typeface="Times New Roman" panose="02020603050405020304" pitchFamily="18" charset="0"/>
                          <a:cs typeface="Times New Roman" panose="02020603050405020304" pitchFamily="18" charset="0"/>
                        </a:rPr>
                        <a:t>16/5 – 30/5/2022</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Đặt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kiểm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năng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kiện</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Kiểm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chinh </a:t>
                      </a:r>
                      <a:r>
                        <a:rPr lang="en-US" sz="1200" dirty="0" err="1">
                          <a:latin typeface="Times New Roman" panose="02020603050405020304" pitchFamily="18" charset="0"/>
                          <a:cs typeface="Times New Roman" panose="02020603050405020304" pitchFamily="18" charset="0"/>
                        </a:rPr>
                        <a:t>xác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trình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tính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toán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bằng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cách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đánh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dộng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tế</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Bùi</a:t>
                      </a:r>
                      <a:r>
                        <a:rPr lang="en-US" sz="1200" dirty="0">
                          <a:latin typeface="Times New Roman" panose="02020603050405020304" pitchFamily="18" charset="0"/>
                          <a:cs typeface="Times New Roman" panose="02020603050405020304" pitchFamily="18" charset="0"/>
                        </a:rPr>
                        <a:t> Quang </a:t>
                      </a:r>
                      <a:r>
                        <a:rPr lang="en-US" sz="1200" dirty="0" err="1">
                          <a:latin typeface="Times New Roman" panose="02020603050405020304" pitchFamily="18" charset="0"/>
                          <a:cs typeface="Times New Roman" panose="02020603050405020304" pitchFamily="18" charset="0"/>
                        </a:rPr>
                        <a:t>Mạnh</a:t>
                      </a:r>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Cảm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biến</a:t>
                      </a:r>
                      <a:r>
                        <a:rPr lang="en-US" sz="1200" dirty="0">
                          <a:latin typeface="Times New Roman" panose="02020603050405020304" pitchFamily="18" charset="0"/>
                          <a:cs typeface="Times New Roman" panose="02020603050405020304" pitchFamily="18" charset="0"/>
                        </a:rPr>
                        <a:t>)</a:t>
                      </a:r>
                    </a:p>
                    <a:p>
                      <a:r>
                        <a:rPr lang="en-US" sz="1200" dirty="0" err="1">
                          <a:latin typeface="Times New Roman" panose="02020603050405020304" pitchFamily="18" charset="0"/>
                          <a:cs typeface="Times New Roman" panose="02020603050405020304" pitchFamily="18" charset="0"/>
                        </a:rPr>
                        <a:t>Nguyễn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Trọng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Phong</a:t>
                      </a:r>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Truyền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thông</a:t>
                      </a:r>
                      <a:r>
                        <a:rPr lang="en-US" sz="12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3445956379"/>
                  </a:ext>
                </a:extLst>
              </a:tr>
              <a:tr h="586569">
                <a:tc>
                  <a:txBody>
                    <a:bodyPr/>
                    <a:lstStyle/>
                    <a:p>
                      <a:pPr algn="ctr"/>
                      <a:r>
                        <a:rPr lang="en-US" sz="1200" dirty="0">
                          <a:latin typeface="Times New Roman" panose="02020603050405020304" pitchFamily="18" charset="0"/>
                          <a:cs typeface="Times New Roman" panose="02020603050405020304" pitchFamily="18" charset="0"/>
                        </a:rPr>
                        <a:t>30/5 – 13/6/2022</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Tạo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hình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phần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mềm</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a:latin typeface="Times New Roman" panose="02020603050405020304" pitchFamily="18" charset="0"/>
                          <a:cs typeface="Times New Roman" panose="02020603050405020304" pitchFamily="18" charset="0"/>
                        </a:rPr>
                        <a:t>Chia </a:t>
                      </a:r>
                      <a:r>
                        <a:rPr lang="en-US" sz="1200" dirty="0" err="1">
                          <a:latin typeface="Times New Roman" panose="02020603050405020304" pitchFamily="18" charset="0"/>
                          <a:cs typeface="Times New Roman" panose="02020603050405020304" pitchFamily="18" charset="0"/>
                        </a:rPr>
                        <a:t>nhỏ</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đề</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tài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thành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những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bài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toán</a:t>
                      </a:r>
                      <a:r>
                        <a:rPr lang="en-US" sz="1200" dirty="0">
                          <a:latin typeface="Times New Roman" panose="02020603050405020304" pitchFamily="18" charset="0"/>
                          <a:cs typeface="Times New Roman" panose="02020603050405020304" pitchFamily="18" charset="0"/>
                        </a:rPr>
                        <a:t> con, </a:t>
                      </a:r>
                      <a:r>
                        <a:rPr lang="en-US" sz="1200" dirty="0" err="1">
                          <a:latin typeface="Times New Roman" panose="02020603050405020304" pitchFamily="18" charset="0"/>
                          <a:cs typeface="Times New Roman" panose="02020603050405020304" pitchFamily="18" charset="0"/>
                        </a:rPr>
                        <a:t>từ</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đó</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xây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dựng</a:t>
                      </a:r>
                      <a:r>
                        <a:rPr lang="en-US" sz="1200" dirty="0">
                          <a:latin typeface="Times New Roman" panose="02020603050405020304" pitchFamily="18" charset="0"/>
                          <a:cs typeface="Times New Roman" panose="02020603050405020304" pitchFamily="18" charset="0"/>
                        </a:rPr>
                        <a:t> flow chart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thuận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việc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lập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trình</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Bùi</a:t>
                      </a:r>
                      <a:r>
                        <a:rPr lang="en-US" sz="1200" dirty="0">
                          <a:latin typeface="Times New Roman" panose="02020603050405020304" pitchFamily="18" charset="0"/>
                          <a:cs typeface="Times New Roman" panose="02020603050405020304" pitchFamily="18" charset="0"/>
                        </a:rPr>
                        <a:t> Quang </a:t>
                      </a:r>
                      <a:r>
                        <a:rPr lang="en-US" sz="1200" dirty="0" err="1">
                          <a:latin typeface="Times New Roman" panose="02020603050405020304" pitchFamily="18" charset="0"/>
                          <a:cs typeface="Times New Roman" panose="02020603050405020304" pitchFamily="18" charset="0"/>
                        </a:rPr>
                        <a:t>Mạnh</a:t>
                      </a:r>
                      <a:endParaRPr lang="en-US" sz="1200" dirty="0">
                        <a:latin typeface="Times New Roman" panose="02020603050405020304" pitchFamily="18" charset="0"/>
                        <a:cs typeface="Times New Roman" panose="02020603050405020304" pitchFamily="18" charset="0"/>
                      </a:endParaRPr>
                    </a:p>
                    <a:p>
                      <a:r>
                        <a:rPr lang="en-US" sz="1200" dirty="0" err="1">
                          <a:latin typeface="Times New Roman" panose="02020603050405020304" pitchFamily="18" charset="0"/>
                          <a:cs typeface="Times New Roman" panose="02020603050405020304" pitchFamily="18" charset="0"/>
                        </a:rPr>
                        <a:t>Nguyễn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Trọng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Phong</a:t>
                      </a:r>
                      <a:endParaRPr lang="vi-V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229945366"/>
                  </a:ext>
                </a:extLst>
              </a:tr>
              <a:tr h="837608">
                <a:tc>
                  <a:txBody>
                    <a:bodyPr/>
                    <a:lstStyle/>
                    <a:p>
                      <a:pPr algn="ctr"/>
                      <a:r>
                        <a:rPr lang="en-US" sz="1200" dirty="0">
                          <a:latin typeface="Times New Roman" panose="02020603050405020304" pitchFamily="18" charset="0"/>
                          <a:cs typeface="Times New Roman" panose="02020603050405020304" pitchFamily="18" charset="0"/>
                        </a:rPr>
                        <a:t>13/6 – 27/6/2022</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lập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trình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phỏng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cắm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mạch</a:t>
                      </a:r>
                      <a:r>
                        <a:rPr lang="en-US" sz="1200" dirty="0">
                          <a:latin typeface="Times New Roman" panose="02020603050405020304" pitchFamily="18" charset="0"/>
                          <a:cs typeface="Times New Roman" panose="02020603050405020304" pitchFamily="18" charset="0"/>
                        </a:rPr>
                        <a:t> </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a:latin typeface="Times New Roman" panose="02020603050405020304" pitchFamily="18" charset="0"/>
                          <a:cs typeface="Times New Roman" panose="02020603050405020304" pitchFamily="18" charset="0"/>
                        </a:rPr>
                        <a:t>Sau </a:t>
                      </a:r>
                      <a:r>
                        <a:rPr lang="en-US" sz="1200" dirty="0" err="1">
                          <a:latin typeface="Times New Roman" panose="02020603050405020304" pitchFamily="18" charset="0"/>
                          <a:cs typeface="Times New Roman" panose="02020603050405020304" pitchFamily="18" charset="0"/>
                        </a:rPr>
                        <a:t>khi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lập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trình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phỏng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nạp</a:t>
                      </a:r>
                      <a:r>
                        <a:rPr lang="en-US" sz="1200" dirty="0">
                          <a:latin typeface="Times New Roman" panose="02020603050405020304" pitchFamily="18" charset="0"/>
                          <a:cs typeface="Times New Roman" panose="02020603050405020304" pitchFamily="18" charset="0"/>
                        </a:rPr>
                        <a:t> code </a:t>
                      </a:r>
                      <a:r>
                        <a:rPr lang="en-US" sz="1200" dirty="0" err="1">
                          <a:latin typeface="Times New Roman" panose="02020603050405020304" pitchFamily="18" charset="0"/>
                          <a:cs typeface="Times New Roman" panose="02020603050405020304" pitchFamily="18" charset="0"/>
                        </a:rPr>
                        <a:t>vào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phần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cứng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thành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công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dụng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testboard</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lắp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mạch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hoàn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chỉnh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phục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vụ</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cho</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việc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đánh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đáp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ứng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yêu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cầu</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Bùi</a:t>
                      </a:r>
                      <a:r>
                        <a:rPr lang="en-US" sz="1200" dirty="0">
                          <a:latin typeface="Times New Roman" panose="02020603050405020304" pitchFamily="18" charset="0"/>
                          <a:cs typeface="Times New Roman" panose="02020603050405020304" pitchFamily="18" charset="0"/>
                        </a:rPr>
                        <a:t> Quang </a:t>
                      </a:r>
                      <a:r>
                        <a:rPr lang="en-US" sz="1200" dirty="0" err="1">
                          <a:latin typeface="Times New Roman" panose="02020603050405020304" pitchFamily="18" charset="0"/>
                          <a:cs typeface="Times New Roman" panose="02020603050405020304" pitchFamily="18" charset="0"/>
                        </a:rPr>
                        <a:t>Mạnh</a:t>
                      </a:r>
                      <a:endParaRPr lang="en-US" sz="1200" dirty="0">
                        <a:latin typeface="Times New Roman" panose="02020603050405020304" pitchFamily="18" charset="0"/>
                        <a:cs typeface="Times New Roman" panose="02020603050405020304" pitchFamily="18" charset="0"/>
                      </a:endParaRPr>
                    </a:p>
                    <a:p>
                      <a:r>
                        <a:rPr lang="en-US" sz="1200" dirty="0" err="1">
                          <a:latin typeface="Times New Roman" panose="02020603050405020304" pitchFamily="18" charset="0"/>
                          <a:cs typeface="Times New Roman" panose="02020603050405020304" pitchFamily="18" charset="0"/>
                        </a:rPr>
                        <a:t>Nguyễn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Trọng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Phong</a:t>
                      </a:r>
                      <a:endParaRPr lang="vi-V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65043231"/>
                  </a:ext>
                </a:extLst>
              </a:tr>
              <a:tr h="474785">
                <a:tc>
                  <a:txBody>
                    <a:bodyPr/>
                    <a:lstStyle/>
                    <a:p>
                      <a:pPr algn="ctr"/>
                      <a:r>
                        <a:rPr lang="en-US" sz="1200" dirty="0">
                          <a:latin typeface="Times New Roman" panose="02020603050405020304" pitchFamily="18" charset="0"/>
                          <a:cs typeface="Times New Roman" panose="02020603050405020304" pitchFamily="18" charset="0"/>
                        </a:rPr>
                        <a:t>27/6 – 11/7/2022</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Vẽ</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mạch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hoàn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chỉnh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đặt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mạch</a:t>
                      </a:r>
                      <a:r>
                        <a:rPr lang="en-US" sz="1200" dirty="0">
                          <a:latin typeface="Times New Roman" panose="02020603050405020304" pitchFamily="18" charset="0"/>
                          <a:cs typeface="Times New Roman" panose="02020603050405020304" pitchFamily="18" charset="0"/>
                        </a:rPr>
                        <a:t> </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Thực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vẽ</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mạch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Altium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đặt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mạch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về</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để</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hàn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kiện</a:t>
                      </a:r>
                      <a:r>
                        <a:rPr lang="en-US" sz="1200" dirty="0">
                          <a:latin typeface="Times New Roman" panose="02020603050405020304" pitchFamily="18" charset="0"/>
                          <a:cs typeface="Times New Roman" panose="02020603050405020304" pitchFamily="18" charset="0"/>
                        </a:rPr>
                        <a:t> </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Bùi</a:t>
                      </a:r>
                      <a:r>
                        <a:rPr lang="en-US" sz="1200" dirty="0">
                          <a:latin typeface="Times New Roman" panose="02020603050405020304" pitchFamily="18" charset="0"/>
                          <a:cs typeface="Times New Roman" panose="02020603050405020304" pitchFamily="18" charset="0"/>
                        </a:rPr>
                        <a:t> Quang </a:t>
                      </a:r>
                      <a:r>
                        <a:rPr lang="en-US" sz="1200" dirty="0" err="1">
                          <a:latin typeface="Times New Roman" panose="02020603050405020304" pitchFamily="18" charset="0"/>
                          <a:cs typeface="Times New Roman" panose="02020603050405020304" pitchFamily="18" charset="0"/>
                        </a:rPr>
                        <a:t>Mạnh</a:t>
                      </a:r>
                      <a:endParaRPr lang="en-US" sz="1200" dirty="0">
                        <a:latin typeface="Times New Roman" panose="02020603050405020304" pitchFamily="18" charset="0"/>
                        <a:cs typeface="Times New Roman" panose="02020603050405020304" pitchFamily="18" charset="0"/>
                      </a:endParaRPr>
                    </a:p>
                    <a:p>
                      <a:r>
                        <a:rPr lang="en-US" sz="1200" dirty="0" err="1">
                          <a:latin typeface="Times New Roman" panose="02020603050405020304" pitchFamily="18" charset="0"/>
                          <a:cs typeface="Times New Roman" panose="02020603050405020304" pitchFamily="18" charset="0"/>
                        </a:rPr>
                        <a:t>Nguyễn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Trọng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Phong</a:t>
                      </a:r>
                      <a:endParaRPr lang="vi-V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703945"/>
                  </a:ext>
                </a:extLst>
              </a:tr>
              <a:tr h="659170">
                <a:tc>
                  <a:txBody>
                    <a:bodyPr/>
                    <a:lstStyle/>
                    <a:p>
                      <a:pPr algn="ctr"/>
                      <a:r>
                        <a:rPr lang="en-US" sz="1200" dirty="0">
                          <a:latin typeface="Times New Roman" panose="02020603050405020304" pitchFamily="18" charset="0"/>
                          <a:cs typeface="Times New Roman" panose="02020603050405020304" pitchFamily="18" charset="0"/>
                        </a:rPr>
                        <a:t>11/7 – 25/7/2022</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Thử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nghiệm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sản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phẩm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cuối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cùng</a:t>
                      </a:r>
                      <a:r>
                        <a:rPr lang="en-US" sz="1200" dirty="0">
                          <a:latin typeface="Times New Roman" panose="02020603050405020304" pitchFamily="18" charset="0"/>
                          <a:cs typeface="Times New Roman" panose="02020603050405020304" pitchFamily="18" charset="0"/>
                        </a:rPr>
                        <a:t> </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Tiến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hành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nghiệm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những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điều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kiện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hoạt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khác</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nhau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nhằm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đánh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giá</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năng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của</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sản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phẩm</a:t>
                      </a:r>
                      <a:endParaRPr lang="vi-VN" sz="1200" dirty="0">
                        <a:latin typeface="Times New Roman" panose="02020603050405020304" pitchFamily="18" charset="0"/>
                        <a:cs typeface="Times New Roman" panose="02020603050405020304" pitchFamily="18" charset="0"/>
                      </a:endParaRPr>
                    </a:p>
                  </a:txBody>
                  <a:tcPr anchor="ctr"/>
                </a:tc>
                <a:tc>
                  <a:txBody>
                    <a:bodyPr/>
                    <a:lstStyle/>
                    <a:p>
                      <a:r>
                        <a:rPr lang="en-US" sz="1200" dirty="0" err="1">
                          <a:latin typeface="Times New Roman" panose="02020603050405020304" pitchFamily="18" charset="0"/>
                          <a:cs typeface="Times New Roman" panose="02020603050405020304" pitchFamily="18" charset="0"/>
                        </a:rPr>
                        <a:t>Bùi</a:t>
                      </a:r>
                      <a:r>
                        <a:rPr lang="en-US" sz="1200" dirty="0">
                          <a:latin typeface="Times New Roman" panose="02020603050405020304" pitchFamily="18" charset="0"/>
                          <a:cs typeface="Times New Roman" panose="02020603050405020304" pitchFamily="18" charset="0"/>
                        </a:rPr>
                        <a:t> Quang </a:t>
                      </a:r>
                      <a:r>
                        <a:rPr lang="en-US" sz="1200" dirty="0" err="1">
                          <a:latin typeface="Times New Roman" panose="02020603050405020304" pitchFamily="18" charset="0"/>
                          <a:cs typeface="Times New Roman" panose="02020603050405020304" pitchFamily="18" charset="0"/>
                        </a:rPr>
                        <a:t>Mạnh</a:t>
                      </a:r>
                      <a:endParaRPr lang="en-US" sz="1200" dirty="0">
                        <a:latin typeface="Times New Roman" panose="02020603050405020304" pitchFamily="18" charset="0"/>
                        <a:cs typeface="Times New Roman" panose="02020603050405020304" pitchFamily="18" charset="0"/>
                      </a:endParaRPr>
                    </a:p>
                    <a:p>
                      <a:r>
                        <a:rPr lang="en-US" sz="1200" dirty="0" err="1">
                          <a:latin typeface="Times New Roman" panose="02020603050405020304" pitchFamily="18" charset="0"/>
                          <a:cs typeface="Times New Roman" panose="02020603050405020304" pitchFamily="18" charset="0"/>
                        </a:rPr>
                        <a:t>Nguyễn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Trọng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Phong</a:t>
                      </a:r>
                      <a:endParaRPr lang="vi-VN"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23534789"/>
                  </a:ext>
                </a:extLst>
              </a:tr>
            </a:tbl>
          </a:graphicData>
        </a:graphic>
      </p:graphicFrame>
    </p:spTree>
    <p:extLst>
      <p:ext uri="{BB962C8B-B14F-4D97-AF65-F5344CB8AC3E}">
        <p14:creationId xmlns:p14="http://schemas.microsoft.com/office/powerpoint/2010/main" val="3082693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A621509-997C-476D-938F-6C859768F96C}"/>
              </a:ext>
            </a:extLst>
          </p:cNvPr>
          <p:cNvSpPr txBox="1">
            <a:spLocks/>
          </p:cNvSpPr>
          <p:nvPr/>
        </p:nvSpPr>
        <p:spPr>
          <a:xfrm>
            <a:off x="5622541" y="1200046"/>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latin typeface="Times New Roman" panose="02020603050405020304" pitchFamily="18" charset="0"/>
                <a:cs typeface="Times New Roman" panose="02020603050405020304" pitchFamily="18" charset="0"/>
              </a:rPr>
              <a:t>THANK YOU !</a:t>
            </a:r>
          </a:p>
        </p:txBody>
      </p:sp>
      <p:sp>
        <p:nvSpPr>
          <p:cNvPr id="4" name="Content Placeholder 1">
            <a:extLst>
              <a:ext uri="{FF2B5EF4-FFF2-40B4-BE49-F238E27FC236}">
                <a16:creationId xmlns:a16="http://schemas.microsoft.com/office/drawing/2014/main" id="{48598987-4950-E9B5-3231-2A9C0DB7AAC4}"/>
              </a:ext>
            </a:extLst>
          </p:cNvPr>
          <p:cNvSpPr txBox="1">
            <a:spLocks/>
          </p:cNvSpPr>
          <p:nvPr/>
        </p:nvSpPr>
        <p:spPr>
          <a:xfrm>
            <a:off x="5063650" y="2994464"/>
            <a:ext cx="6506681" cy="4257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i="1" dirty="0" err="1">
                <a:latin typeface="Times New Roman" panose="02020603050405020304" pitchFamily="18" charset="0"/>
                <a:cs typeface="Times New Roman" panose="02020603050405020304" pitchFamily="18" charset="0"/>
              </a:rPr>
              <a:t>Tài</a:t>
            </a:r>
            <a:r>
              <a:rPr lang="en-US" sz="1800" b="1" i="1" dirty="0">
                <a:latin typeface="Times New Roman" panose="02020603050405020304" pitchFamily="18" charset="0"/>
                <a:cs typeface="Times New Roman" panose="02020603050405020304" pitchFamily="18" charset="0"/>
              </a:rPr>
              <a:t> </a:t>
            </a:r>
            <a:r>
              <a:rPr lang="en-US" sz="1800" b="1" i="1" dirty="0" err="1">
                <a:latin typeface="Times New Roman" panose="02020603050405020304" pitchFamily="18" charset="0"/>
                <a:cs typeface="Times New Roman" panose="02020603050405020304" pitchFamily="18" charset="0"/>
              </a:rPr>
              <a:t>liệu</a:t>
            </a:r>
            <a:r>
              <a:rPr lang="en-US" sz="1800" b="1" i="1" dirty="0">
                <a:latin typeface="Times New Roman" panose="02020603050405020304" pitchFamily="18" charset="0"/>
                <a:cs typeface="Times New Roman" panose="02020603050405020304" pitchFamily="18" charset="0"/>
              </a:rPr>
              <a:t> </a:t>
            </a:r>
            <a:r>
              <a:rPr lang="en-US" sz="1800" b="1" i="1" dirty="0" err="1">
                <a:latin typeface="Times New Roman" panose="02020603050405020304" pitchFamily="18" charset="0"/>
                <a:cs typeface="Times New Roman" panose="02020603050405020304" pitchFamily="18" charset="0"/>
              </a:rPr>
              <a:t>tham</a:t>
            </a:r>
            <a:r>
              <a:rPr lang="en-US" sz="1800" b="1" i="1" dirty="0">
                <a:latin typeface="Times New Roman" panose="02020603050405020304" pitchFamily="18" charset="0"/>
                <a:cs typeface="Times New Roman" panose="02020603050405020304" pitchFamily="18" charset="0"/>
              </a:rPr>
              <a:t> </a:t>
            </a:r>
            <a:r>
              <a:rPr lang="en-US" sz="1800" b="1" i="1" dirty="0" err="1">
                <a:latin typeface="Times New Roman" panose="02020603050405020304" pitchFamily="18" charset="0"/>
                <a:cs typeface="Times New Roman" panose="02020603050405020304" pitchFamily="18" charset="0"/>
              </a:rPr>
              <a:t>khảo</a:t>
            </a:r>
            <a:r>
              <a:rPr lang="en-US" sz="1800" b="1" i="1"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US" sz="1300" dirty="0" err="1">
                <a:solidFill>
                  <a:srgbClr val="000000"/>
                </a:solidFill>
                <a:effectLst/>
                <a:latin typeface="Times New Roman" panose="02020603050405020304" pitchFamily="18" charset="0"/>
                <a:ea typeface="Calibri" panose="020F0502020204030204" pitchFamily="34" charset="0"/>
              </a:rPr>
              <a:t>D.A.Godse</a:t>
            </a:r>
            <a:r>
              <a:rPr lang="en-US" sz="1300" dirty="0">
                <a:solidFill>
                  <a:srgbClr val="000000"/>
                </a:solidFill>
                <a:effectLst/>
                <a:latin typeface="Times New Roman" panose="02020603050405020304" pitchFamily="18" charset="0"/>
                <a:ea typeface="Calibri" panose="020F0502020204030204" pitchFamily="34" charset="0"/>
              </a:rPr>
              <a:t> </a:t>
            </a:r>
            <a:r>
              <a:rPr lang="en-US" sz="1300" dirty="0" err="1">
                <a:solidFill>
                  <a:srgbClr val="000000"/>
                </a:solidFill>
                <a:effectLst/>
                <a:latin typeface="Times New Roman" panose="02020603050405020304" pitchFamily="18" charset="0"/>
                <a:ea typeface="Calibri" panose="020F0502020204030204" pitchFamily="34" charset="0"/>
              </a:rPr>
              <a:t>A.P.Godse</a:t>
            </a:r>
            <a:r>
              <a:rPr lang="en-US" sz="1300" dirty="0">
                <a:solidFill>
                  <a:srgbClr val="000000"/>
                </a:solidFill>
                <a:effectLst/>
                <a:latin typeface="Times New Roman" panose="02020603050405020304" pitchFamily="18" charset="0"/>
                <a:ea typeface="Calibri" panose="020F0502020204030204" pitchFamily="34" charset="0"/>
              </a:rPr>
              <a:t>, Microprocessors &amp; Microcontroller Systems Technical Publications, 2008. </a:t>
            </a:r>
          </a:p>
          <a:p>
            <a:pPr marL="457200" indent="-457200">
              <a:buFont typeface="+mj-lt"/>
              <a:buAutoNum type="arabicPeriod"/>
            </a:pPr>
            <a:r>
              <a:rPr lang="en-US" sz="1300" dirty="0">
                <a:solidFill>
                  <a:srgbClr val="000000"/>
                </a:solidFill>
                <a:effectLst/>
                <a:latin typeface="Times New Roman" panose="02020603050405020304" pitchFamily="18" charset="0"/>
                <a:ea typeface="Calibri" panose="020F0502020204030204" pitchFamily="34" charset="0"/>
              </a:rPr>
              <a:t>Andrew Aw, James Biggs (2013), “Portable Nano-Hydro Power Generator for the DC House Project”.</a:t>
            </a:r>
          </a:p>
          <a:p>
            <a:pPr marL="457200" indent="-457200">
              <a:buFont typeface="+mj-lt"/>
              <a:buAutoNum type="arabicPeriod"/>
            </a:pPr>
            <a:r>
              <a:rPr lang="en-US" sz="1300" dirty="0">
                <a:solidFill>
                  <a:srgbClr val="000000"/>
                </a:solidFill>
                <a:effectLst/>
                <a:latin typeface="Times New Roman" panose="02020603050405020304" pitchFamily="18" charset="0"/>
                <a:ea typeface="Calibri" panose="020F0502020204030204" pitchFamily="34" charset="0"/>
              </a:rPr>
              <a:t>Mouser Electronics, "DHT11 Humidity &amp; Temperature Sensor," 2022.</a:t>
            </a:r>
          </a:p>
          <a:p>
            <a:pPr marL="457200" indent="-457200">
              <a:buFont typeface="+mj-lt"/>
              <a:buAutoNum type="arabicPeriod"/>
            </a:pPr>
            <a:r>
              <a:rPr lang="en-US" sz="1300" dirty="0">
                <a:solidFill>
                  <a:srgbClr val="000000"/>
                </a:solidFill>
                <a:effectLst/>
                <a:latin typeface="Times New Roman" panose="02020603050405020304" pitchFamily="18" charset="0"/>
                <a:ea typeface="Calibri" panose="020F0502020204030204" pitchFamily="34" charset="0"/>
              </a:rPr>
              <a:t>Texas Instruments, “LM2596 Simple SWITCHER® Power Converter 150-kHz 3-A Step-Down Voltage Regulator,” SNVS124F – 1999 – REVISED 2021.</a:t>
            </a:r>
            <a:endParaRPr lang="en-US" sz="1300" dirty="0">
              <a:solidFill>
                <a:srgbClr val="000000"/>
              </a:solidFill>
              <a:latin typeface="Times New Roman" panose="02020603050405020304" pitchFamily="18" charset="0"/>
              <a:ea typeface="Calibri" panose="020F0502020204030204" pitchFamily="34" charset="0"/>
            </a:endParaRPr>
          </a:p>
          <a:p>
            <a:pPr marL="457200" indent="-457200">
              <a:buFont typeface="+mj-lt"/>
              <a:buAutoNum type="arabicPeriod"/>
            </a:pPr>
            <a:r>
              <a:rPr lang="en-US" sz="1300" dirty="0">
                <a:solidFill>
                  <a:srgbClr val="000000"/>
                </a:solidFill>
                <a:effectLst/>
                <a:latin typeface="Times New Roman" panose="02020603050405020304" pitchFamily="18" charset="0"/>
                <a:ea typeface="Calibri" panose="020F0502020204030204" pitchFamily="34" charset="0"/>
              </a:rPr>
              <a:t>Microchip Technology Inc., “ATmega32A Datasheet,” DS40002072A, 2018.</a:t>
            </a:r>
          </a:p>
          <a:p>
            <a:pPr marL="457200" indent="-457200">
              <a:buFont typeface="+mj-lt"/>
              <a:buAutoNum type="arabicPeriod"/>
            </a:pPr>
            <a:r>
              <a:rPr lang="en-US" sz="1300" dirty="0" err="1">
                <a:solidFill>
                  <a:srgbClr val="000000"/>
                </a:solidFill>
                <a:effectLst/>
                <a:latin typeface="Times New Roman" panose="02020603050405020304" pitchFamily="18" charset="0"/>
                <a:ea typeface="Calibri" panose="020F0502020204030204" pitchFamily="34" charset="0"/>
              </a:rPr>
              <a:t>WaveShare</a:t>
            </a:r>
            <a:r>
              <a:rPr lang="en-US" sz="1300" dirty="0">
                <a:solidFill>
                  <a:srgbClr val="000000"/>
                </a:solidFill>
                <a:effectLst/>
                <a:latin typeface="Times New Roman" panose="02020603050405020304" pitchFamily="18" charset="0"/>
                <a:ea typeface="Calibri" panose="020F0502020204030204" pitchFamily="34" charset="0"/>
              </a:rPr>
              <a:t>, “LCD1602 Module Specifications for Approval” 2013.</a:t>
            </a:r>
            <a:endParaRPr lang="en-US" sz="1300" dirty="0">
              <a:solidFill>
                <a:srgbClr val="000000"/>
              </a:solidFill>
              <a:latin typeface="Times New Roman" panose="02020603050405020304" pitchFamily="18" charset="0"/>
              <a:ea typeface="Calibri" panose="020F0502020204030204" pitchFamily="34" charset="0"/>
            </a:endParaRPr>
          </a:p>
          <a:p>
            <a:pPr marL="457200" indent="-457200">
              <a:buFont typeface="+mj-lt"/>
              <a:buAutoNum type="arabicPeriod"/>
            </a:pPr>
            <a:r>
              <a:rPr lang="en-US" sz="1300" dirty="0" err="1">
                <a:solidFill>
                  <a:srgbClr val="000000"/>
                </a:solidFill>
                <a:effectLst/>
                <a:latin typeface="Times New Roman" panose="02020603050405020304" pitchFamily="18" charset="0"/>
                <a:ea typeface="Calibri" panose="020F0502020204030204" pitchFamily="34" charset="0"/>
              </a:rPr>
              <a:t>SparkFun</a:t>
            </a:r>
            <a:r>
              <a:rPr lang="en-US" sz="1300" dirty="0">
                <a:solidFill>
                  <a:srgbClr val="000000"/>
                </a:solidFill>
                <a:effectLst/>
                <a:latin typeface="Times New Roman" panose="02020603050405020304" pitchFamily="18" charset="0"/>
                <a:ea typeface="Calibri" panose="020F0502020204030204" pitchFamily="34" charset="0"/>
              </a:rPr>
              <a:t> Electronics, “USB to Serial chip CH340,” 2022.</a:t>
            </a:r>
            <a:endParaRPr lang="en-US" sz="1300" dirty="0">
              <a:solidFill>
                <a:srgbClr val="000000"/>
              </a:solidFill>
              <a:latin typeface="Times New Roman" panose="02020603050405020304" pitchFamily="18" charset="0"/>
              <a:ea typeface="Calibri" panose="020F0502020204030204" pitchFamily="34" charset="0"/>
            </a:endParaRPr>
          </a:p>
          <a:p>
            <a:pPr marL="457200" indent="-457200">
              <a:buFont typeface="+mj-lt"/>
              <a:buAutoNum type="arabicPeriod"/>
            </a:pPr>
            <a:endParaRPr lang="en-US" sz="2000" b="1" i="1" dirty="0"/>
          </a:p>
        </p:txBody>
      </p:sp>
    </p:spTree>
    <p:extLst>
      <p:ext uri="{BB962C8B-B14F-4D97-AF65-F5344CB8AC3E}">
        <p14:creationId xmlns:p14="http://schemas.microsoft.com/office/powerpoint/2010/main" val="3954995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3AF355F9-E07F-4ABA-9F9D-3C164729E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34" y="284376"/>
            <a:ext cx="3174367" cy="1153516"/>
          </a:xfrm>
          <a:prstGeom prst="rect">
            <a:avLst/>
          </a:prstGeom>
        </p:spPr>
      </p:pic>
      <p:sp>
        <p:nvSpPr>
          <p:cNvPr id="4" name="Title 6">
            <a:extLst>
              <a:ext uri="{FF2B5EF4-FFF2-40B4-BE49-F238E27FC236}">
                <a16:creationId xmlns:a16="http://schemas.microsoft.com/office/drawing/2014/main" id="{33CA8943-EB58-47D2-910B-DD2491D1BCF8}"/>
              </a:ext>
            </a:extLst>
          </p:cNvPr>
          <p:cNvSpPr txBox="1">
            <a:spLocks/>
          </p:cNvSpPr>
          <p:nvPr/>
        </p:nvSpPr>
        <p:spPr>
          <a:xfrm>
            <a:off x="386634" y="2219413"/>
            <a:ext cx="9838820"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tuabin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nước</a:t>
            </a:r>
            <a:endParaRPr lang="en-US" dirty="0">
              <a:latin typeface="Times New Roman" panose="02020603050405020304" pitchFamily="18" charset="0"/>
              <a:cs typeface="Times New Roman" panose="02020603050405020304" pitchFamily="18" charset="0"/>
            </a:endParaRPr>
          </a:p>
        </p:txBody>
      </p:sp>
      <p:sp>
        <p:nvSpPr>
          <p:cNvPr id="6" name="Title 6">
            <a:extLst>
              <a:ext uri="{FF2B5EF4-FFF2-40B4-BE49-F238E27FC236}">
                <a16:creationId xmlns:a16="http://schemas.microsoft.com/office/drawing/2014/main" id="{0C69F883-CA17-3E12-3F27-759B29F57A1F}"/>
              </a:ext>
            </a:extLst>
          </p:cNvPr>
          <p:cNvSpPr txBox="1">
            <a:spLocks/>
          </p:cNvSpPr>
          <p:nvPr/>
        </p:nvSpPr>
        <p:spPr>
          <a:xfrm>
            <a:off x="386634" y="412871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err="1">
                <a:latin typeface="Times New Roman" panose="02020603050405020304" pitchFamily="18" charset="0"/>
                <a:cs typeface="Times New Roman" panose="02020603050405020304" pitchFamily="18" charset="0"/>
              </a:rPr>
              <a:t>Bùi</a:t>
            </a:r>
            <a:r>
              <a:rPr lang="en-US" sz="2400" b="0" dirty="0">
                <a:latin typeface="Times New Roman" panose="02020603050405020304" pitchFamily="18" charset="0"/>
                <a:cs typeface="Times New Roman" panose="02020603050405020304" pitchFamily="18" charset="0"/>
              </a:rPr>
              <a:t> Quang </a:t>
            </a:r>
            <a:r>
              <a:rPr lang="en-US" sz="2400" b="0" dirty="0" err="1">
                <a:latin typeface="Times New Roman" panose="02020603050405020304" pitchFamily="18" charset="0"/>
                <a:cs typeface="Times New Roman" panose="02020603050405020304" pitchFamily="18" charset="0"/>
              </a:rPr>
              <a:t>Mạnh</a:t>
            </a:r>
            <a:r>
              <a:rPr lang="en-US" sz="2400" b="0" dirty="0">
                <a:latin typeface="Times New Roman" panose="02020603050405020304" pitchFamily="18" charset="0"/>
                <a:cs typeface="Times New Roman" panose="02020603050405020304" pitchFamily="18" charset="0"/>
              </a:rPr>
              <a:t>		20192230</a:t>
            </a:r>
          </a:p>
          <a:p>
            <a:r>
              <a:rPr lang="en-US" sz="2400" b="0" dirty="0" err="1">
                <a:latin typeface="Times New Roman" panose="02020603050405020304" pitchFamily="18" charset="0"/>
                <a:cs typeface="Times New Roman" panose="02020603050405020304" pitchFamily="18" charset="0"/>
              </a:rPr>
              <a:t>Nguyễn</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Trọng</a:t>
            </a:r>
            <a:r>
              <a:rPr lang="en-US" sz="2400" b="0" dirty="0">
                <a:latin typeface="Times New Roman" panose="02020603050405020304" pitchFamily="18" charset="0"/>
                <a:cs typeface="Times New Roman" panose="02020603050405020304" pitchFamily="18" charset="0"/>
              </a:rPr>
              <a:t> </a:t>
            </a:r>
            <a:r>
              <a:rPr lang="en-US" sz="2400" b="0" dirty="0" err="1">
                <a:latin typeface="Times New Roman" panose="02020603050405020304" pitchFamily="18" charset="0"/>
                <a:cs typeface="Times New Roman" panose="02020603050405020304" pitchFamily="18" charset="0"/>
              </a:rPr>
              <a:t>Phong</a:t>
            </a:r>
            <a:r>
              <a:rPr lang="en-US" sz="2400" b="0" dirty="0">
                <a:latin typeface="Times New Roman" panose="02020603050405020304" pitchFamily="18" charset="0"/>
                <a:cs typeface="Times New Roman" panose="02020603050405020304" pitchFamily="18" charset="0"/>
              </a:rPr>
              <a:t>		20192017</a:t>
            </a:r>
          </a:p>
          <a:p>
            <a:endParaRPr lang="en-US" sz="2400" b="0" dirty="0">
              <a:latin typeface="Times New Roman" panose="02020603050405020304" pitchFamily="18" charset="0"/>
              <a:cs typeface="Times New Roman" panose="02020603050405020304" pitchFamily="18" charset="0"/>
            </a:endParaRPr>
          </a:p>
          <a:p>
            <a:endParaRPr lang="en-US"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3857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6042-F97A-4FA3-82B4-ACC0181D43C1}"/>
              </a:ext>
            </a:extLst>
          </p:cNvPr>
          <p:cNvSpPr>
            <a:spLocks noGrp="1"/>
          </p:cNvSpPr>
          <p:nvPr>
            <p:ph type="title"/>
          </p:nvPr>
        </p:nvSpPr>
        <p:spPr>
          <a:xfrm>
            <a:off x="3788898" y="1406767"/>
            <a:ext cx="4614203" cy="848793"/>
          </a:xfrm>
        </p:spPr>
        <p:txBody>
          <a:bodyPr/>
          <a:lstStyle/>
          <a:p>
            <a:r>
              <a:rPr lang="en-US" dirty="0">
                <a:latin typeface="Times New Roman" panose="02020603050405020304" pitchFamily="18" charset="0"/>
                <a:cs typeface="Times New Roman" panose="02020603050405020304" pitchFamily="18" charset="0"/>
              </a:rPr>
              <a:t>MỤC LỤC</a:t>
            </a:r>
          </a:p>
        </p:txBody>
      </p:sp>
      <p:sp>
        <p:nvSpPr>
          <p:cNvPr id="3" name="Title 6">
            <a:extLst>
              <a:ext uri="{FF2B5EF4-FFF2-40B4-BE49-F238E27FC236}">
                <a16:creationId xmlns:a16="http://schemas.microsoft.com/office/drawing/2014/main" id="{CA2F5256-CE44-B76A-A8A0-43622630574E}"/>
              </a:ext>
            </a:extLst>
          </p:cNvPr>
          <p:cNvSpPr txBox="1">
            <a:spLocks/>
          </p:cNvSpPr>
          <p:nvPr/>
        </p:nvSpPr>
        <p:spPr>
          <a:xfrm>
            <a:off x="3973893" y="2350107"/>
            <a:ext cx="4614203" cy="184126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514350" indent="-514350">
              <a:buFont typeface="+mj-lt"/>
              <a:buAutoNum type="romanUcPeriod"/>
            </a:pPr>
            <a:r>
              <a:rPr lang="en-US" sz="2400" b="0" dirty="0">
                <a:solidFill>
                  <a:schemeClr val="bg1"/>
                </a:solidFill>
                <a:latin typeface="Times New Roman" panose="02020603050405020304" pitchFamily="18" charset="0"/>
                <a:cs typeface="Times New Roman" panose="02020603050405020304" pitchFamily="18" charset="0"/>
              </a:rPr>
              <a:t>Ý </a:t>
            </a:r>
            <a:r>
              <a:rPr lang="en-US" sz="2400" b="0" dirty="0" err="1">
                <a:solidFill>
                  <a:schemeClr val="bg1"/>
                </a:solidFill>
                <a:latin typeface="Times New Roman" panose="02020603050405020304" pitchFamily="18" charset="0"/>
                <a:cs typeface="Times New Roman" panose="02020603050405020304" pitchFamily="18" charset="0"/>
              </a:rPr>
              <a:t>tưởng</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đề</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tài</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và</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yêu</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cầu</a:t>
            </a:r>
            <a:endParaRPr lang="en-US" sz="2400" b="0" dirty="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romanUcPeriod"/>
            </a:pPr>
            <a:r>
              <a:rPr lang="en-US" sz="2400" b="0" dirty="0" err="1">
                <a:solidFill>
                  <a:schemeClr val="bg1"/>
                </a:solidFill>
                <a:latin typeface="Times New Roman" panose="02020603050405020304" pitchFamily="18" charset="0"/>
                <a:cs typeface="Times New Roman" panose="02020603050405020304" pitchFamily="18" charset="0"/>
              </a:rPr>
              <a:t>Phần</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cứng</a:t>
            </a:r>
            <a:endParaRPr lang="en-US" sz="2400" b="0" dirty="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romanUcPeriod"/>
            </a:pPr>
            <a:r>
              <a:rPr lang="en-US" sz="2400" b="0" dirty="0" err="1">
                <a:solidFill>
                  <a:schemeClr val="bg1"/>
                </a:solidFill>
                <a:latin typeface="Times New Roman" panose="02020603050405020304" pitchFamily="18" charset="0"/>
                <a:cs typeface="Times New Roman" panose="02020603050405020304" pitchFamily="18" charset="0"/>
              </a:rPr>
              <a:t>Phần</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mềm</a:t>
            </a:r>
            <a:endParaRPr lang="en-US" sz="2400" b="0" dirty="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romanUcPeriod"/>
            </a:pPr>
            <a:r>
              <a:rPr lang="en-US" sz="2400" b="0" dirty="0" err="1">
                <a:solidFill>
                  <a:schemeClr val="bg1"/>
                </a:solidFill>
                <a:latin typeface="Times New Roman" panose="02020603050405020304" pitchFamily="18" charset="0"/>
                <a:cs typeface="Times New Roman" panose="02020603050405020304" pitchFamily="18" charset="0"/>
              </a:rPr>
              <a:t>Thử</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nghiệm</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và</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đánh</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giá</a:t>
            </a:r>
            <a:endParaRPr lang="en-US" sz="2400" b="0" dirty="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romanUcPeriod"/>
            </a:pPr>
            <a:r>
              <a:rPr lang="en-US" sz="2400" b="0" dirty="0" err="1">
                <a:solidFill>
                  <a:schemeClr val="bg1"/>
                </a:solidFill>
                <a:latin typeface="Times New Roman" panose="02020603050405020304" pitchFamily="18" charset="0"/>
                <a:cs typeface="Times New Roman" panose="02020603050405020304" pitchFamily="18" charset="0"/>
              </a:rPr>
              <a:t>Hạn</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chế</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và</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hướng</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phát</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triển</a:t>
            </a:r>
            <a:endParaRPr lang="en-US" sz="2400" b="0" dirty="0">
              <a:solidFill>
                <a:schemeClr val="bg1"/>
              </a:solidFill>
              <a:latin typeface="Times New Roman" panose="02020603050405020304" pitchFamily="18" charset="0"/>
              <a:cs typeface="Times New Roman" panose="02020603050405020304" pitchFamily="18" charset="0"/>
            </a:endParaRPr>
          </a:p>
          <a:p>
            <a:pPr marL="514350" indent="-514350">
              <a:buFont typeface="+mj-lt"/>
              <a:buAutoNum type="romanUcPeriod"/>
            </a:pPr>
            <a:r>
              <a:rPr lang="en-US" sz="2400" b="0" dirty="0" err="1">
                <a:solidFill>
                  <a:schemeClr val="bg1"/>
                </a:solidFill>
                <a:latin typeface="Times New Roman" panose="02020603050405020304" pitchFamily="18" charset="0"/>
                <a:cs typeface="Times New Roman" panose="02020603050405020304" pitchFamily="18" charset="0"/>
              </a:rPr>
              <a:t>Công</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việc</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cụ</a:t>
            </a:r>
            <a:r>
              <a:rPr lang="en-US" sz="2400" b="0" dirty="0">
                <a:solidFill>
                  <a:schemeClr val="bg1"/>
                </a:solidFill>
                <a:latin typeface="Times New Roman" panose="02020603050405020304" pitchFamily="18" charset="0"/>
                <a:cs typeface="Times New Roman" panose="02020603050405020304" pitchFamily="18" charset="0"/>
              </a:rPr>
              <a:t> </a:t>
            </a:r>
            <a:r>
              <a:rPr lang="en-US" sz="2400" b="0" dirty="0" err="1">
                <a:solidFill>
                  <a:schemeClr val="bg1"/>
                </a:solidFill>
                <a:latin typeface="Times New Roman" panose="02020603050405020304" pitchFamily="18" charset="0"/>
                <a:cs typeface="Times New Roman" panose="02020603050405020304" pitchFamily="18" charset="0"/>
              </a:rPr>
              <a:t>thể</a:t>
            </a:r>
            <a:endParaRPr lang="en-US" sz="2400" b="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060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253F9F-1567-4137-BBEC-7DB1E364FB0F}"/>
              </a:ext>
            </a:extLst>
          </p:cNvPr>
          <p:cNvSpPr>
            <a:spLocks noGrp="1"/>
          </p:cNvSpPr>
          <p:nvPr>
            <p:ph sz="quarter" idx="10"/>
          </p:nvPr>
        </p:nvSpPr>
        <p:spPr>
          <a:xfrm>
            <a:off x="5095375" y="954006"/>
            <a:ext cx="6642353" cy="1661745"/>
          </a:xfrm>
        </p:spPr>
        <p:txBody>
          <a:bodyPr/>
          <a:lstStyle/>
          <a:p>
            <a:r>
              <a:rPr lang="en-US" sz="1800" dirty="0" err="1">
                <a:latin typeface="Times New Roman" panose="02020603050405020304" pitchFamily="18" charset="0"/>
                <a:cs typeface="Times New Roman" panose="02020603050405020304" pitchFamily="18" charset="0"/>
              </a:rPr>
              <a:t>Phần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lớn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trồng</a:t>
            </a:r>
            <a:r>
              <a:rPr lang="en-US" sz="1800" dirty="0">
                <a:latin typeface="Times New Roman" panose="02020603050405020304" pitchFamily="18" charset="0"/>
                <a:cs typeface="Times New Roman" panose="02020603050405020304" pitchFamily="18" charset="0"/>
              </a:rPr>
              <a:t> ở </a:t>
            </a:r>
            <a:r>
              <a:rPr lang="en-US" sz="1800" dirty="0" err="1">
                <a:latin typeface="Times New Roman" panose="02020603050405020304" pitchFamily="18" charset="0"/>
                <a:cs typeface="Times New Roman" panose="02020603050405020304" pitchFamily="18" charset="0"/>
              </a:rPr>
              <a:t>Việt</a:t>
            </a:r>
            <a:r>
              <a:rPr lang="en-US" sz="1800" dirty="0">
                <a:latin typeface="Times New Roman" panose="02020603050405020304" pitchFamily="18" charset="0"/>
                <a:cs typeface="Times New Roman" panose="02020603050405020304" pitchFamily="18" charset="0"/>
              </a:rPr>
              <a:t> Nam </a:t>
            </a:r>
            <a:r>
              <a:rPr lang="en-US" sz="1800" dirty="0" err="1">
                <a:latin typeface="Times New Roman" panose="02020603050405020304" pitchFamily="18" charset="0"/>
                <a:cs typeface="Times New Roman" panose="02020603050405020304" pitchFamily="18" charset="0"/>
              </a:rPr>
              <a:t>đều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ưa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nước</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Lượng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nước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tưới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trồng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hầu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như</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chỉ</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lần</a:t>
            </a:r>
            <a:endParaRPr lang="en-US" sz="1800" dirty="0">
              <a:latin typeface="Times New Roman" panose="02020603050405020304" pitchFamily="18" charset="0"/>
              <a:cs typeface="Times New Roman" panose="02020603050405020304" pitchFamily="18" charset="0"/>
            </a:endParaRPr>
          </a:p>
          <a:p>
            <a:r>
              <a:rPr lang="en-US" sz="1800" dirty="0" err="1">
                <a:latin typeface="Times New Roman" panose="02020603050405020304" pitchFamily="18" charset="0"/>
                <a:cs typeface="Times New Roman" panose="02020603050405020304" pitchFamily="18" charset="0"/>
              </a:rPr>
              <a:t>Yếu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trường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trồng</a:t>
            </a: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3CFD9C83-41D5-4B85-B776-F102189D895F}"/>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 Ý </a:t>
            </a:r>
            <a:r>
              <a:rPr lang="en-US" u="sng" dirty="0" err="1">
                <a:latin typeface="Times New Roman" panose="02020603050405020304" pitchFamily="18" charset="0"/>
                <a:cs typeface="Times New Roman" panose="02020603050405020304" pitchFamily="18" charset="0"/>
              </a:rPr>
              <a:t>tưởng</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đề</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tài</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yêu</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cầu</a:t>
            </a:r>
            <a:endParaRPr lang="en-US" u="sng" dirty="0">
              <a:latin typeface="Times New Roman" panose="02020603050405020304" pitchFamily="18" charset="0"/>
              <a:cs typeface="Times New Roman" panose="02020603050405020304" pitchFamily="18" charset="0"/>
            </a:endParaRPr>
          </a:p>
        </p:txBody>
      </p:sp>
      <p:pic>
        <p:nvPicPr>
          <p:cNvPr id="4098" name="Picture 2" descr="Giải pháp tưới tiêu cây trồng bằng hệ thống tưới tự động tiên tiến">
            <a:extLst>
              <a:ext uri="{FF2B5EF4-FFF2-40B4-BE49-F238E27FC236}">
                <a16:creationId xmlns:a16="http://schemas.microsoft.com/office/drawing/2014/main" id="{F7652510-0AE2-668D-BE04-B4ADC3A84D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04" r="6277" b="6101"/>
          <a:stretch/>
        </p:blipFill>
        <p:spPr bwMode="auto">
          <a:xfrm>
            <a:off x="338735" y="1046286"/>
            <a:ext cx="3803603" cy="22684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A81234A-2611-98A7-90B8-599EE7B48722}"/>
              </a:ext>
            </a:extLst>
          </p:cNvPr>
          <p:cNvCxnSpPr>
            <a:cxnSpLocks/>
          </p:cNvCxnSpPr>
          <p:nvPr/>
        </p:nvCxnSpPr>
        <p:spPr>
          <a:xfrm>
            <a:off x="4659923" y="954006"/>
            <a:ext cx="0" cy="5033557"/>
          </a:xfrm>
          <a:prstGeom prst="line">
            <a:avLst/>
          </a:prstGeom>
          <a:ln w="38100">
            <a:solidFill>
              <a:srgbClr val="E89E0A"/>
            </a:solidFill>
          </a:ln>
        </p:spPr>
        <p:style>
          <a:lnRef idx="1">
            <a:schemeClr val="accent1"/>
          </a:lnRef>
          <a:fillRef idx="0">
            <a:schemeClr val="accent1"/>
          </a:fillRef>
          <a:effectRef idx="0">
            <a:schemeClr val="accent1"/>
          </a:effectRef>
          <a:fontRef idx="minor">
            <a:schemeClr val="tx1"/>
          </a:fontRef>
        </p:style>
      </p:cxnSp>
      <p:pic>
        <p:nvPicPr>
          <p:cNvPr id="4100" name="Picture 4" descr="ẢNH HƯỞNG CỦA ÁNH SÁNG MẶT TRỜI ĐẾN SỰ SINH TRƯỞNG CỦA CÂY TRỒNG –  AGRICULTURE">
            <a:extLst>
              <a:ext uri="{FF2B5EF4-FFF2-40B4-BE49-F238E27FC236}">
                <a16:creationId xmlns:a16="http://schemas.microsoft.com/office/drawing/2014/main" id="{79188897-CD1C-59F6-F426-049FE81173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59" r="2919" b="5900"/>
          <a:stretch/>
        </p:blipFill>
        <p:spPr bwMode="auto">
          <a:xfrm>
            <a:off x="338735" y="3683976"/>
            <a:ext cx="3803603" cy="226841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87562871-C3F9-5D0F-AB3C-A908A2E48DF3}"/>
              </a:ext>
            </a:extLst>
          </p:cNvPr>
          <p:cNvCxnSpPr/>
          <p:nvPr/>
        </p:nvCxnSpPr>
        <p:spPr>
          <a:xfrm flipH="1">
            <a:off x="6682154" y="2346417"/>
            <a:ext cx="685800" cy="369277"/>
          </a:xfrm>
          <a:prstGeom prst="straightConnector1">
            <a:avLst/>
          </a:prstGeom>
          <a:ln w="19050">
            <a:solidFill>
              <a:srgbClr val="E8AA2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366A2BC-03C9-B9BF-68ED-B89E20195C49}"/>
              </a:ext>
            </a:extLst>
          </p:cNvPr>
          <p:cNvCxnSpPr>
            <a:cxnSpLocks/>
          </p:cNvCxnSpPr>
          <p:nvPr/>
        </p:nvCxnSpPr>
        <p:spPr>
          <a:xfrm>
            <a:off x="7367954" y="2346416"/>
            <a:ext cx="685800" cy="369277"/>
          </a:xfrm>
          <a:prstGeom prst="straightConnector1">
            <a:avLst/>
          </a:prstGeom>
          <a:ln w="19050">
            <a:solidFill>
              <a:srgbClr val="E8AA2F"/>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DB02913-F3B4-17AF-CD9D-4244C7FB31ED}"/>
              </a:ext>
            </a:extLst>
          </p:cNvPr>
          <p:cNvSpPr/>
          <p:nvPr/>
        </p:nvSpPr>
        <p:spPr>
          <a:xfrm>
            <a:off x="6166341" y="2791307"/>
            <a:ext cx="1031626" cy="32883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latin typeface="Times New Roman" panose="02020603050405020304" pitchFamily="18" charset="0"/>
                <a:cs typeface="Times New Roman" panose="02020603050405020304" pitchFamily="18" charset="0"/>
              </a:rPr>
              <a:t>Nhiệt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endParaRPr lang="vi-VN" dirty="0">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3E1DD702-F61E-91BB-D321-643613AA9C77}"/>
              </a:ext>
            </a:extLst>
          </p:cNvPr>
          <p:cNvSpPr/>
          <p:nvPr/>
        </p:nvSpPr>
        <p:spPr>
          <a:xfrm>
            <a:off x="7639052" y="2787787"/>
            <a:ext cx="886573" cy="3692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ẩm</a:t>
            </a:r>
            <a:endParaRPr lang="vi-VN" dirty="0">
              <a:latin typeface="Times New Roman" panose="02020603050405020304" pitchFamily="18" charset="0"/>
              <a:cs typeface="Times New Roman" panose="02020603050405020304" pitchFamily="18" charset="0"/>
            </a:endParaRPr>
          </a:p>
        </p:txBody>
      </p:sp>
      <p:sp>
        <p:nvSpPr>
          <p:cNvPr id="20" name="Arrow: Bent-Up 19">
            <a:extLst>
              <a:ext uri="{FF2B5EF4-FFF2-40B4-BE49-F238E27FC236}">
                <a16:creationId xmlns:a16="http://schemas.microsoft.com/office/drawing/2014/main" id="{F274876E-06C2-B290-6536-5ACC59A291F3}"/>
              </a:ext>
            </a:extLst>
          </p:cNvPr>
          <p:cNvSpPr/>
          <p:nvPr/>
        </p:nvSpPr>
        <p:spPr>
          <a:xfrm rot="5400000">
            <a:off x="7173356" y="3439891"/>
            <a:ext cx="1096840" cy="827929"/>
          </a:xfrm>
          <a:prstGeom prst="bentUpArrow">
            <a:avLst>
              <a:gd name="adj1" fmla="val 22876"/>
              <a:gd name="adj2" fmla="val 25000"/>
              <a:gd name="adj3" fmla="val 25000"/>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9" name="Oval 8">
            <a:extLst>
              <a:ext uri="{FF2B5EF4-FFF2-40B4-BE49-F238E27FC236}">
                <a16:creationId xmlns:a16="http://schemas.microsoft.com/office/drawing/2014/main" id="{C9FAFA2F-6247-A450-7FFE-C4E3EFE6E8C6}"/>
              </a:ext>
            </a:extLst>
          </p:cNvPr>
          <p:cNvSpPr/>
          <p:nvPr/>
        </p:nvSpPr>
        <p:spPr>
          <a:xfrm>
            <a:off x="8267530" y="3656690"/>
            <a:ext cx="1739696" cy="1096841"/>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300" i="1" dirty="0" err="1">
                <a:latin typeface="Times New Roman" panose="02020603050405020304" pitchFamily="18" charset="0"/>
                <a:cs typeface="Times New Roman" panose="02020603050405020304" pitchFamily="18" charset="0"/>
              </a:rPr>
              <a:t>Sử</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dụng</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năng</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lượng</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nước</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để</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cấp</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nguồn</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cho</a:t>
            </a:r>
            <a:r>
              <a:rPr lang="en-US" sz="1300" i="1" dirty="0">
                <a:latin typeface="Times New Roman" panose="02020603050405020304" pitchFamily="18" charset="0"/>
                <a:cs typeface="Times New Roman" panose="02020603050405020304" pitchFamily="18" charset="0"/>
              </a:rPr>
              <a:t> vi </a:t>
            </a:r>
            <a:r>
              <a:rPr lang="en-US" sz="1300" i="1" dirty="0" err="1">
                <a:latin typeface="Times New Roman" panose="02020603050405020304" pitchFamily="18" charset="0"/>
                <a:cs typeface="Times New Roman" panose="02020603050405020304" pitchFamily="18" charset="0"/>
              </a:rPr>
              <a:t>điều</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khiển</a:t>
            </a:r>
            <a:endParaRPr lang="vi-VN" sz="1300" i="1" dirty="0">
              <a:latin typeface="Times New Roman" panose="02020603050405020304" pitchFamily="18" charset="0"/>
              <a:cs typeface="Times New Roman" panose="02020603050405020304" pitchFamily="18" charset="0"/>
            </a:endParaRPr>
          </a:p>
        </p:txBody>
      </p:sp>
      <p:sp>
        <p:nvSpPr>
          <p:cNvPr id="22" name="Oval 21">
            <a:extLst>
              <a:ext uri="{FF2B5EF4-FFF2-40B4-BE49-F238E27FC236}">
                <a16:creationId xmlns:a16="http://schemas.microsoft.com/office/drawing/2014/main" id="{0F683D9B-1ECA-A689-A099-49A5BB1089C8}"/>
              </a:ext>
            </a:extLst>
          </p:cNvPr>
          <p:cNvSpPr/>
          <p:nvPr/>
        </p:nvSpPr>
        <p:spPr>
          <a:xfrm>
            <a:off x="10014555" y="2294979"/>
            <a:ext cx="1924032" cy="98561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300" i="1" dirty="0">
                <a:latin typeface="Times New Roman" panose="02020603050405020304" pitchFamily="18" charset="0"/>
                <a:cs typeface="Times New Roman" panose="02020603050405020304" pitchFamily="18" charset="0"/>
              </a:rPr>
              <a:t>Thu </a:t>
            </a:r>
            <a:r>
              <a:rPr lang="en-US" sz="1300" i="1" dirty="0" err="1">
                <a:latin typeface="Times New Roman" panose="02020603050405020304" pitchFamily="18" charset="0"/>
                <a:cs typeface="Times New Roman" panose="02020603050405020304" pitchFamily="18" charset="0"/>
              </a:rPr>
              <a:t>thập</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dữ</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liệu</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môi</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trường</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của</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cây</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trồng</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và</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hiển</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thị</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lên</a:t>
            </a:r>
            <a:r>
              <a:rPr lang="en-US" sz="1300" i="1" dirty="0">
                <a:latin typeface="Times New Roman" panose="02020603050405020304" pitchFamily="18" charset="0"/>
                <a:cs typeface="Times New Roman" panose="02020603050405020304" pitchFamily="18" charset="0"/>
              </a:rPr>
              <a:t> LCD</a:t>
            </a:r>
            <a:endParaRPr lang="vi-VN" sz="1300" i="1" dirty="0">
              <a:latin typeface="Times New Roman" panose="02020603050405020304" pitchFamily="18" charset="0"/>
              <a:cs typeface="Times New Roman" panose="02020603050405020304" pitchFamily="18" charset="0"/>
            </a:endParaRPr>
          </a:p>
        </p:txBody>
      </p:sp>
      <p:sp>
        <p:nvSpPr>
          <p:cNvPr id="23" name="Oval 22">
            <a:extLst>
              <a:ext uri="{FF2B5EF4-FFF2-40B4-BE49-F238E27FC236}">
                <a16:creationId xmlns:a16="http://schemas.microsoft.com/office/drawing/2014/main" id="{448452FD-4549-7E6D-273A-EFED4B51E185}"/>
              </a:ext>
            </a:extLst>
          </p:cNvPr>
          <p:cNvSpPr/>
          <p:nvPr/>
        </p:nvSpPr>
        <p:spPr>
          <a:xfrm>
            <a:off x="10189869" y="4524706"/>
            <a:ext cx="1717909" cy="88427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300" i="1" dirty="0" err="1">
                <a:latin typeface="Times New Roman" panose="02020603050405020304" pitchFamily="18" charset="0"/>
                <a:cs typeface="Times New Roman" panose="02020603050405020304" pitchFamily="18" charset="0"/>
              </a:rPr>
              <a:t>Truyền</a:t>
            </a:r>
            <a:r>
              <a:rPr lang="en-US" sz="1300" i="1" dirty="0">
                <a:latin typeface="Times New Roman" panose="02020603050405020304" pitchFamily="18" charset="0"/>
                <a:cs typeface="Times New Roman" panose="02020603050405020304" pitchFamily="18" charset="0"/>
              </a:rPr>
              <a:t> chinh </a:t>
            </a:r>
            <a:r>
              <a:rPr lang="en-US" sz="1300" i="1" dirty="0" err="1">
                <a:latin typeface="Times New Roman" panose="02020603050405020304" pitchFamily="18" charset="0"/>
                <a:cs typeface="Times New Roman" panose="02020603050405020304" pitchFamily="18" charset="0"/>
              </a:rPr>
              <a:t>xác</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thông</a:t>
            </a:r>
            <a:r>
              <a:rPr lang="en-US" sz="1300" i="1" dirty="0">
                <a:latin typeface="Times New Roman" panose="02020603050405020304" pitchFamily="18" charset="0"/>
                <a:cs typeface="Times New Roman" panose="02020603050405020304" pitchFamily="18" charset="0"/>
              </a:rPr>
              <a:t> tin </a:t>
            </a:r>
            <a:r>
              <a:rPr lang="en-US" sz="1300" i="1" dirty="0" err="1">
                <a:latin typeface="Times New Roman" panose="02020603050405020304" pitchFamily="18" charset="0"/>
                <a:cs typeface="Times New Roman" panose="02020603050405020304" pitchFamily="18" charset="0"/>
              </a:rPr>
              <a:t>về</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máy</a:t>
            </a:r>
            <a:r>
              <a:rPr lang="en-US" sz="1300" i="1" dirty="0">
                <a:latin typeface="Times New Roman" panose="02020603050405020304" pitchFamily="18" charset="0"/>
                <a:cs typeface="Times New Roman" panose="02020603050405020304" pitchFamily="18" charset="0"/>
              </a:rPr>
              <a:t> </a:t>
            </a:r>
            <a:r>
              <a:rPr lang="en-US" sz="1300" i="1" dirty="0" err="1">
                <a:latin typeface="Times New Roman" panose="02020603050405020304" pitchFamily="18" charset="0"/>
                <a:cs typeface="Times New Roman" panose="02020603050405020304" pitchFamily="18" charset="0"/>
              </a:rPr>
              <a:t>tính</a:t>
            </a:r>
            <a:endParaRPr lang="vi-VN" sz="1300" i="1" dirty="0">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135A1A6E-DBD0-0593-9F6A-192F51648C32}"/>
              </a:ext>
            </a:extLst>
          </p:cNvPr>
          <p:cNvSpPr/>
          <p:nvPr/>
        </p:nvSpPr>
        <p:spPr>
          <a:xfrm rot="19149136">
            <a:off x="9665956" y="3237720"/>
            <a:ext cx="490973" cy="399212"/>
          </a:xfrm>
          <a:prstGeom prst="rightArrow">
            <a:avLst>
              <a:gd name="adj1" fmla="val 45609"/>
              <a:gd name="adj2" fmla="val 4438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
        <p:nvSpPr>
          <p:cNvPr id="25" name="Arrow: Right 24">
            <a:extLst>
              <a:ext uri="{FF2B5EF4-FFF2-40B4-BE49-F238E27FC236}">
                <a16:creationId xmlns:a16="http://schemas.microsoft.com/office/drawing/2014/main" id="{3E7E99F4-3C85-8E47-F5A0-EE5C795CA436}"/>
              </a:ext>
            </a:extLst>
          </p:cNvPr>
          <p:cNvSpPr/>
          <p:nvPr/>
        </p:nvSpPr>
        <p:spPr>
          <a:xfrm rot="5400000">
            <a:off x="10735817" y="3703044"/>
            <a:ext cx="626011" cy="399212"/>
          </a:xfrm>
          <a:prstGeom prst="rightArrow">
            <a:avLst>
              <a:gd name="adj1" fmla="val 45609"/>
              <a:gd name="adj2" fmla="val 4438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74DAA01B-F0BB-248F-9570-165D4ADD01A1}"/>
                  </a:ext>
                </a:extLst>
              </p:cNvPr>
              <p:cNvGraphicFramePr>
                <a:graphicFrameLocks noGrp="1"/>
              </p:cNvGraphicFramePr>
              <p:nvPr>
                <p:extLst>
                  <p:ext uri="{D42A27DB-BD31-4B8C-83A1-F6EECF244321}">
                    <p14:modId xmlns:p14="http://schemas.microsoft.com/office/powerpoint/2010/main" val="463994221"/>
                  </p:ext>
                </p:extLst>
              </p:nvPr>
            </p:nvGraphicFramePr>
            <p:xfrm>
              <a:off x="5285068" y="4801403"/>
              <a:ext cx="2608970" cy="1169384"/>
            </p:xfrm>
            <a:graphic>
              <a:graphicData uri="http://schemas.openxmlformats.org/drawingml/2006/table">
                <a:tbl>
                  <a:tblPr firstRow="1" bandRow="1">
                    <a:tableStyleId>{8A107856-5554-42FB-B03E-39F5DBC370BA}</a:tableStyleId>
                  </a:tblPr>
                  <a:tblGrid>
                    <a:gridCol w="1304485">
                      <a:extLst>
                        <a:ext uri="{9D8B030D-6E8A-4147-A177-3AD203B41FA5}">
                          <a16:colId xmlns:a16="http://schemas.microsoft.com/office/drawing/2014/main" val="195408862"/>
                        </a:ext>
                      </a:extLst>
                    </a:gridCol>
                    <a:gridCol w="1304485">
                      <a:extLst>
                        <a:ext uri="{9D8B030D-6E8A-4147-A177-3AD203B41FA5}">
                          <a16:colId xmlns:a16="http://schemas.microsoft.com/office/drawing/2014/main" val="252238780"/>
                        </a:ext>
                      </a:extLst>
                    </a:gridCol>
                  </a:tblGrid>
                  <a:tr h="292346">
                    <a:tc>
                      <a:txBody>
                        <a:bodyPr/>
                        <a:lstStyle/>
                        <a:p>
                          <a:pPr algn="l"/>
                          <a:r>
                            <a:rPr lang="en-US" sz="1100" b="0" dirty="0" err="1">
                              <a:latin typeface="Times New Roman" panose="02020603050405020304" pitchFamily="18" charset="0"/>
                              <a:cs typeface="Times New Roman" panose="02020603050405020304" pitchFamily="18" charset="0"/>
                            </a:rPr>
                            <a:t>Nguồn</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cấp</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100" b="0" dirty="0">
                              <a:latin typeface="Times New Roman" panose="02020603050405020304" pitchFamily="18" charset="0"/>
                              <a:cs typeface="Times New Roman" panose="02020603050405020304" pitchFamily="18" charset="0"/>
                            </a:rPr>
                            <a:t>5V</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292346">
                    <a:tc>
                      <a:txBody>
                        <a:bodyPr/>
                        <a:lstStyle/>
                        <a:p>
                          <a:pPr algn="l"/>
                          <a:r>
                            <a:rPr lang="en-US" sz="1100" b="0" dirty="0" err="1">
                              <a:latin typeface="Times New Roman" panose="02020603050405020304" pitchFamily="18" charset="0"/>
                              <a:cs typeface="Times New Roman" panose="02020603050405020304" pitchFamily="18" charset="0"/>
                            </a:rPr>
                            <a:t>Nhiệt</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độ</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14:m>
                            <m:oMathPara xmlns:m="http://schemas.openxmlformats.org/officeDocument/2006/math">
                              <m:oMathParaPr>
                                <m:jc m:val="centerGroup"/>
                              </m:oMathParaPr>
                              <m:oMath xmlns:m="http://schemas.openxmlformats.org/officeDocument/2006/math">
                                <m:r>
                                  <a:rPr lang="vi-VN" sz="1100" b="0" smtClean="0">
                                    <a:latin typeface="Cambria Math" panose="02040503050406030204" pitchFamily="18" charset="0"/>
                                  </a:rPr>
                                  <m:t>±</m:t>
                                </m:r>
                                <m:r>
                                  <a:rPr lang="en-US" sz="1100" b="0" i="0" smtClean="0">
                                    <a:latin typeface="Cambria Math" panose="02040503050406030204" pitchFamily="18" charset="0"/>
                                  </a:rPr>
                                  <m:t>0.5</m:t>
                                </m:r>
                                <m:r>
                                  <a:rPr lang="en-US" sz="1100" b="0" i="1" smtClean="0">
                                    <a:latin typeface="Cambria Math" panose="02040503050406030204" pitchFamily="18" charset="0"/>
                                    <a:ea typeface="Cambria Math" panose="02040503050406030204" pitchFamily="18" charset="0"/>
                                  </a:rPr>
                                  <m:t>℃</m:t>
                                </m:r>
                              </m:oMath>
                            </m:oMathPara>
                          </a14:m>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1483930601"/>
                      </a:ext>
                    </a:extLst>
                  </a:tr>
                  <a:tr h="292346">
                    <a:tc>
                      <a:txBody>
                        <a:bodyPr/>
                        <a:lstStyle/>
                        <a:p>
                          <a:pPr algn="l"/>
                          <a:r>
                            <a:rPr lang="en-US" sz="1100" b="0" dirty="0" err="1">
                              <a:latin typeface="Times New Roman" panose="02020603050405020304" pitchFamily="18" charset="0"/>
                              <a:cs typeface="Times New Roman" panose="02020603050405020304" pitchFamily="18" charset="0"/>
                            </a:rPr>
                            <a:t>Độ</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ẩm</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vi-VN" sz="1100" b="0" smtClean="0">
                                    <a:latin typeface="Cambria Math" panose="02040503050406030204" pitchFamily="18" charset="0"/>
                                  </a:rPr>
                                  <m:t>±</m:t>
                                </m:r>
                                <m:r>
                                  <a:rPr lang="vi-VN" sz="1100" b="0" i="0" smtClean="0">
                                    <a:latin typeface="Cambria Math" panose="02040503050406030204" pitchFamily="18" charset="0"/>
                                  </a:rPr>
                                  <m:t>2%</m:t>
                                </m:r>
                                <m:r>
                                  <m:rPr>
                                    <m:sty m:val="p"/>
                                  </m:rPr>
                                  <a:rPr lang="vi-VN" sz="1100" b="0" i="0" smtClean="0">
                                    <a:latin typeface="Cambria Math" panose="02040503050406030204" pitchFamily="18" charset="0"/>
                                  </a:rPr>
                                  <m:t>RH</m:t>
                                </m:r>
                              </m:oMath>
                            </m:oMathPara>
                          </a14:m>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328100755"/>
                      </a:ext>
                    </a:extLst>
                  </a:tr>
                  <a:tr h="292346">
                    <a:tc>
                      <a:txBody>
                        <a:bodyPr/>
                        <a:lstStyle/>
                        <a:p>
                          <a:pPr algn="l"/>
                          <a:r>
                            <a:rPr lang="vi-VN" sz="1100" b="0" dirty="0" err="1">
                              <a:latin typeface="Times New Roman" panose="02020603050405020304" pitchFamily="18" charset="0"/>
                              <a:cs typeface="Times New Roman" panose="02020603050405020304" pitchFamily="18" charset="0"/>
                            </a:rPr>
                            <a:t>Tần</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số</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truyền</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vi-VN" sz="1100" b="0" dirty="0">
                              <a:latin typeface="Times New Roman" panose="02020603050405020304" pitchFamily="18" charset="0"/>
                              <a:cs typeface="Times New Roman" panose="02020603050405020304" pitchFamily="18" charset="0"/>
                            </a:rPr>
                            <a:t>2s (= </a:t>
                          </a:r>
                          <a:r>
                            <a:rPr lang="vi-VN" sz="1100" b="0" dirty="0" err="1">
                              <a:latin typeface="Times New Roman" panose="02020603050405020304" pitchFamily="18" charset="0"/>
                              <a:cs typeface="Times New Roman" panose="02020603050405020304" pitchFamily="18" charset="0"/>
                            </a:rPr>
                            <a:t>tần</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số</a:t>
                          </a:r>
                          <a:r>
                            <a:rPr lang="vi-VN" sz="1100" b="0" dirty="0">
                              <a:latin typeface="Times New Roman" panose="02020603050405020304" pitchFamily="18" charset="0"/>
                              <a:cs typeface="Times New Roman" panose="02020603050405020304" pitchFamily="18" charset="0"/>
                            </a:rPr>
                            <a:t> đo)</a:t>
                          </a: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Choice>
        <mc:Fallback xmlns="">
          <p:graphicFrame>
            <p:nvGraphicFramePr>
              <p:cNvPr id="4" name="Table 4">
                <a:extLst>
                  <a:ext uri="{FF2B5EF4-FFF2-40B4-BE49-F238E27FC236}">
                    <a16:creationId xmlns:a16="http://schemas.microsoft.com/office/drawing/2014/main" id="{74DAA01B-F0BB-248F-9570-165D4ADD01A1}"/>
                  </a:ext>
                </a:extLst>
              </p:cNvPr>
              <p:cNvGraphicFramePr>
                <a:graphicFrameLocks noGrp="1"/>
              </p:cNvGraphicFramePr>
              <p:nvPr>
                <p:extLst>
                  <p:ext uri="{D42A27DB-BD31-4B8C-83A1-F6EECF244321}">
                    <p14:modId xmlns:p14="http://schemas.microsoft.com/office/powerpoint/2010/main" val="463994221"/>
                  </p:ext>
                </p:extLst>
              </p:nvPr>
            </p:nvGraphicFramePr>
            <p:xfrm>
              <a:off x="5285068" y="4801403"/>
              <a:ext cx="2608970" cy="1169384"/>
            </p:xfrm>
            <a:graphic>
              <a:graphicData uri="http://schemas.openxmlformats.org/drawingml/2006/table">
                <a:tbl>
                  <a:tblPr firstRow="1" bandRow="1">
                    <a:tableStyleId>{8A107856-5554-42FB-B03E-39F5DBC370BA}</a:tableStyleId>
                  </a:tblPr>
                  <a:tblGrid>
                    <a:gridCol w="1304485">
                      <a:extLst>
                        <a:ext uri="{9D8B030D-6E8A-4147-A177-3AD203B41FA5}">
                          <a16:colId xmlns:a16="http://schemas.microsoft.com/office/drawing/2014/main" val="195408862"/>
                        </a:ext>
                      </a:extLst>
                    </a:gridCol>
                    <a:gridCol w="1304485">
                      <a:extLst>
                        <a:ext uri="{9D8B030D-6E8A-4147-A177-3AD203B41FA5}">
                          <a16:colId xmlns:a16="http://schemas.microsoft.com/office/drawing/2014/main" val="252238780"/>
                        </a:ext>
                      </a:extLst>
                    </a:gridCol>
                  </a:tblGrid>
                  <a:tr h="292346">
                    <a:tc>
                      <a:txBody>
                        <a:bodyPr/>
                        <a:lstStyle/>
                        <a:p>
                          <a:pPr algn="l"/>
                          <a:r>
                            <a:rPr lang="en-US" sz="1100" b="0" dirty="0" err="1">
                              <a:latin typeface="Times New Roman" panose="02020603050405020304" pitchFamily="18" charset="0"/>
                              <a:cs typeface="Times New Roman" panose="02020603050405020304" pitchFamily="18" charset="0"/>
                            </a:rPr>
                            <a:t>Nguồn</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cấp</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en-US" sz="1100" b="0" dirty="0">
                              <a:latin typeface="Times New Roman" panose="02020603050405020304" pitchFamily="18" charset="0"/>
                              <a:cs typeface="Times New Roman" panose="02020603050405020304" pitchFamily="18" charset="0"/>
                            </a:rPr>
                            <a:t>5V</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extLst>
                      <a:ext uri="{0D108BD9-81ED-4DB2-BD59-A6C34878D82A}">
                        <a16:rowId xmlns:a16="http://schemas.microsoft.com/office/drawing/2014/main" val="3092172719"/>
                      </a:ext>
                    </a:extLst>
                  </a:tr>
                  <a:tr h="292346">
                    <a:tc>
                      <a:txBody>
                        <a:bodyPr/>
                        <a:lstStyle/>
                        <a:p>
                          <a:pPr algn="l"/>
                          <a:r>
                            <a:rPr lang="en-US" sz="1100" b="0" dirty="0" err="1">
                              <a:latin typeface="Times New Roman" panose="02020603050405020304" pitchFamily="18" charset="0"/>
                              <a:cs typeface="Times New Roman" panose="02020603050405020304" pitchFamily="18" charset="0"/>
                            </a:rPr>
                            <a:t>Nhiệt</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độ</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endParaRPr lang="vi-VN"/>
                        </a:p>
                      </a:txBody>
                      <a:tcPr anchor="ctr">
                        <a:blipFill>
                          <a:blip r:embed="rId5"/>
                          <a:stretch>
                            <a:fillRect l="-100935" t="-100000" r="-1402" b="-204082"/>
                          </a:stretch>
                        </a:blipFill>
                      </a:tcPr>
                    </a:tc>
                    <a:extLst>
                      <a:ext uri="{0D108BD9-81ED-4DB2-BD59-A6C34878D82A}">
                        <a16:rowId xmlns:a16="http://schemas.microsoft.com/office/drawing/2014/main" val="1483930601"/>
                      </a:ext>
                    </a:extLst>
                  </a:tr>
                  <a:tr h="292346">
                    <a:tc>
                      <a:txBody>
                        <a:bodyPr/>
                        <a:lstStyle/>
                        <a:p>
                          <a:pPr algn="l"/>
                          <a:r>
                            <a:rPr lang="en-US" sz="1100" b="0" dirty="0" err="1">
                              <a:latin typeface="Times New Roman" panose="02020603050405020304" pitchFamily="18" charset="0"/>
                              <a:cs typeface="Times New Roman" panose="02020603050405020304" pitchFamily="18" charset="0"/>
                            </a:rPr>
                            <a:t>Độ</a:t>
                          </a:r>
                          <a:r>
                            <a:rPr lang="en-US" sz="1100" b="0" dirty="0">
                              <a:latin typeface="Times New Roman" panose="02020603050405020304" pitchFamily="18" charset="0"/>
                              <a:cs typeface="Times New Roman" panose="02020603050405020304" pitchFamily="18" charset="0"/>
                            </a:rPr>
                            <a:t> </a:t>
                          </a:r>
                          <a:r>
                            <a:rPr lang="en-US" sz="1100" b="0" dirty="0" err="1">
                              <a:latin typeface="Times New Roman" panose="02020603050405020304" pitchFamily="18" charset="0"/>
                              <a:cs typeface="Times New Roman" panose="02020603050405020304" pitchFamily="18" charset="0"/>
                            </a:rPr>
                            <a:t>ẩm</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endParaRPr lang="vi-VN"/>
                        </a:p>
                      </a:txBody>
                      <a:tcPr anchor="ctr">
                        <a:blipFill>
                          <a:blip r:embed="rId5"/>
                          <a:stretch>
                            <a:fillRect l="-100935" t="-204167" r="-1402" b="-108333"/>
                          </a:stretch>
                        </a:blipFill>
                      </a:tcPr>
                    </a:tc>
                    <a:extLst>
                      <a:ext uri="{0D108BD9-81ED-4DB2-BD59-A6C34878D82A}">
                        <a16:rowId xmlns:a16="http://schemas.microsoft.com/office/drawing/2014/main" val="3328100755"/>
                      </a:ext>
                    </a:extLst>
                  </a:tr>
                  <a:tr h="292346">
                    <a:tc>
                      <a:txBody>
                        <a:bodyPr/>
                        <a:lstStyle/>
                        <a:p>
                          <a:pPr algn="l"/>
                          <a:r>
                            <a:rPr lang="vi-VN" sz="1100" b="0" dirty="0" err="1">
                              <a:latin typeface="Times New Roman" panose="02020603050405020304" pitchFamily="18" charset="0"/>
                              <a:cs typeface="Times New Roman" panose="02020603050405020304" pitchFamily="18" charset="0"/>
                            </a:rPr>
                            <a:t>Tần</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số</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truyền</a:t>
                          </a:r>
                          <a:endParaRPr lang="vi-VN" sz="1100" b="0" dirty="0">
                            <a:latin typeface="Times New Roman" panose="02020603050405020304" pitchFamily="18" charset="0"/>
                            <a:cs typeface="Times New Roman" panose="02020603050405020304" pitchFamily="18" charset="0"/>
                          </a:endParaRPr>
                        </a:p>
                      </a:txBody>
                      <a:tcPr anchor="ctr">
                        <a:solidFill>
                          <a:schemeClr val="bg1">
                            <a:lumMod val="95000"/>
                          </a:schemeClr>
                        </a:solidFill>
                      </a:tcPr>
                    </a:tc>
                    <a:tc>
                      <a:txBody>
                        <a:bodyPr/>
                        <a:lstStyle/>
                        <a:p>
                          <a:pPr algn="ctr"/>
                          <a:r>
                            <a:rPr lang="vi-VN" sz="1100" b="0" dirty="0">
                              <a:latin typeface="Times New Roman" panose="02020603050405020304" pitchFamily="18" charset="0"/>
                              <a:cs typeface="Times New Roman" panose="02020603050405020304" pitchFamily="18" charset="0"/>
                            </a:rPr>
                            <a:t>2s (= </a:t>
                          </a:r>
                          <a:r>
                            <a:rPr lang="vi-VN" sz="1100" b="0" dirty="0" err="1">
                              <a:latin typeface="Times New Roman" panose="02020603050405020304" pitchFamily="18" charset="0"/>
                              <a:cs typeface="Times New Roman" panose="02020603050405020304" pitchFamily="18" charset="0"/>
                            </a:rPr>
                            <a:t>tần</a:t>
                          </a:r>
                          <a:r>
                            <a:rPr lang="vi-VN" sz="1100" b="0" dirty="0">
                              <a:latin typeface="Times New Roman" panose="02020603050405020304" pitchFamily="18" charset="0"/>
                              <a:cs typeface="Times New Roman" panose="02020603050405020304" pitchFamily="18" charset="0"/>
                            </a:rPr>
                            <a:t> </a:t>
                          </a:r>
                          <a:r>
                            <a:rPr lang="vi-VN" sz="1100" b="0" dirty="0" err="1">
                              <a:latin typeface="Times New Roman" panose="02020603050405020304" pitchFamily="18" charset="0"/>
                              <a:cs typeface="Times New Roman" panose="02020603050405020304" pitchFamily="18" charset="0"/>
                            </a:rPr>
                            <a:t>số</a:t>
                          </a:r>
                          <a:r>
                            <a:rPr lang="vi-VN" sz="1100" b="0" dirty="0">
                              <a:latin typeface="Times New Roman" panose="02020603050405020304" pitchFamily="18" charset="0"/>
                              <a:cs typeface="Times New Roman" panose="02020603050405020304" pitchFamily="18" charset="0"/>
                            </a:rPr>
                            <a:t> đo)</a:t>
                          </a:r>
                        </a:p>
                      </a:txBody>
                      <a:tcPr anchor="ctr">
                        <a:solidFill>
                          <a:schemeClr val="bg1">
                            <a:lumMod val="95000"/>
                          </a:schemeClr>
                        </a:solidFill>
                      </a:tcPr>
                    </a:tc>
                    <a:extLst>
                      <a:ext uri="{0D108BD9-81ED-4DB2-BD59-A6C34878D82A}">
                        <a16:rowId xmlns:a16="http://schemas.microsoft.com/office/drawing/2014/main" val="2621989258"/>
                      </a:ext>
                    </a:extLst>
                  </a:tr>
                </a:tbl>
              </a:graphicData>
            </a:graphic>
          </p:graphicFrame>
        </mc:Fallback>
      </mc:AlternateContent>
    </p:spTree>
    <p:extLst>
      <p:ext uri="{BB962C8B-B14F-4D97-AF65-F5344CB8AC3E}">
        <p14:creationId xmlns:p14="http://schemas.microsoft.com/office/powerpoint/2010/main" val="459987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cứng</a:t>
            </a:r>
            <a:endParaRPr lang="en-US"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87999EE-D3D7-025B-4ADA-90F8D88E9B81}"/>
              </a:ext>
            </a:extLst>
          </p:cNvPr>
          <p:cNvPicPr>
            <a:picLocks noChangeAspect="1"/>
          </p:cNvPicPr>
          <p:nvPr/>
        </p:nvPicPr>
        <p:blipFill>
          <a:blip r:embed="rId2"/>
          <a:stretch>
            <a:fillRect/>
          </a:stretch>
        </p:blipFill>
        <p:spPr>
          <a:xfrm>
            <a:off x="2555630" y="1146075"/>
            <a:ext cx="7080739" cy="4788577"/>
          </a:xfrm>
          <a:prstGeom prst="rect">
            <a:avLst/>
          </a:prstGeom>
        </p:spPr>
      </p:pic>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38736" y="1146546"/>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err="1">
                <a:latin typeface="Times New Roman" panose="02020603050405020304" pitchFamily="18" charset="0"/>
                <a:cs typeface="Times New Roman" panose="02020603050405020304" pitchFamily="18" charset="0"/>
              </a:rPr>
              <a:t>Sơ</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đồ</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khối</a:t>
            </a:r>
            <a:r>
              <a:rPr lang="en-US" sz="2400" b="1"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895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14E6E635-D5B5-ABDA-B058-0A3A3A491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815" y="1180102"/>
            <a:ext cx="3632370" cy="4946723"/>
          </a:xfrm>
          <a:prstGeom prst="rect">
            <a:avLst/>
          </a:prstGeom>
        </p:spPr>
      </p:pic>
      <p:sp>
        <p:nvSpPr>
          <p:cNvPr id="2" name="Title 1">
            <a:extLst>
              <a:ext uri="{FF2B5EF4-FFF2-40B4-BE49-F238E27FC236}">
                <a16:creationId xmlns:a16="http://schemas.microsoft.com/office/drawing/2014/main" id="{8B65ABA9-3A9F-4099-8578-57D4D650E31B}"/>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III. </a:t>
            </a:r>
            <a:r>
              <a:rPr lang="en-US" u="sng" dirty="0" err="1">
                <a:latin typeface="Times New Roman" panose="02020603050405020304" pitchFamily="18" charset="0"/>
                <a:cs typeface="Times New Roman" panose="02020603050405020304" pitchFamily="18" charset="0"/>
              </a:rPr>
              <a:t>Phần</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mềm</a:t>
            </a:r>
            <a:endParaRPr lang="en-US" u="sng" dirty="0">
              <a:latin typeface="Times New Roman" panose="02020603050405020304" pitchFamily="18" charset="0"/>
              <a:cs typeface="Times New Roman" panose="02020603050405020304" pitchFamily="18" charset="0"/>
            </a:endParaRPr>
          </a:p>
        </p:txBody>
      </p:sp>
      <p:sp>
        <p:nvSpPr>
          <p:cNvPr id="6" name="Content Placeholder 1">
            <a:extLst>
              <a:ext uri="{FF2B5EF4-FFF2-40B4-BE49-F238E27FC236}">
                <a16:creationId xmlns:a16="http://schemas.microsoft.com/office/drawing/2014/main" id="{CD39D60C-022F-3880-5ACE-5C53AB768F2C}"/>
              </a:ext>
            </a:extLst>
          </p:cNvPr>
          <p:cNvSpPr txBox="1">
            <a:spLocks/>
          </p:cNvSpPr>
          <p:nvPr/>
        </p:nvSpPr>
        <p:spPr>
          <a:xfrm>
            <a:off x="372292" y="1054267"/>
            <a:ext cx="7451249"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i="1" dirty="0">
                <a:latin typeface="Times New Roman" panose="02020603050405020304" pitchFamily="18" charset="0"/>
                <a:cs typeface="Times New Roman" panose="02020603050405020304" pitchFamily="18" charset="0"/>
              </a:rPr>
              <a:t>Flow chart:</a:t>
            </a:r>
          </a:p>
        </p:txBody>
      </p:sp>
      <p:sp>
        <p:nvSpPr>
          <p:cNvPr id="3" name="Rectangle 2">
            <a:extLst>
              <a:ext uri="{FF2B5EF4-FFF2-40B4-BE49-F238E27FC236}">
                <a16:creationId xmlns:a16="http://schemas.microsoft.com/office/drawing/2014/main" id="{C4776B94-B0E5-2480-2193-F81BD9433777}"/>
              </a:ext>
            </a:extLst>
          </p:cNvPr>
          <p:cNvSpPr/>
          <p:nvPr/>
        </p:nvSpPr>
        <p:spPr>
          <a:xfrm>
            <a:off x="4261670" y="1180102"/>
            <a:ext cx="3632370" cy="4946723"/>
          </a:xfrm>
          <a:prstGeom prst="rect">
            <a:avLst/>
          </a:prstGeom>
          <a:noFill/>
          <a:ln w="38100" cap="flat" cmpd="sng" algn="ctr">
            <a:solidFill>
              <a:srgbClr val="E69D0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extLst>
      <p:ext uri="{BB962C8B-B14F-4D97-AF65-F5344CB8AC3E}">
        <p14:creationId xmlns:p14="http://schemas.microsoft.com/office/powerpoint/2010/main" val="360096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E18D06-2298-4C20-BF3D-F4536777C9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en-US" u="sng" dirty="0" err="1">
                <a:latin typeface="Times New Roman" panose="02020603050405020304" pitchFamily="18" charset="0"/>
                <a:cs typeface="Times New Roman" panose="02020603050405020304" pitchFamily="18" charset="0"/>
              </a:rPr>
              <a:t>Thử</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nghiệm</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đánh</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giá</a:t>
            </a:r>
            <a:endParaRPr lang="en-US" u="sng" dirty="0">
              <a:latin typeface="Times New Roman" panose="02020603050405020304" pitchFamily="18"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7ACFEF9F-CE92-BD89-6A76-2841327474D9}"/>
              </a:ext>
            </a:extLst>
          </p:cNvPr>
          <p:cNvSpPr txBox="1">
            <a:spLocks/>
          </p:cNvSpPr>
          <p:nvPr/>
        </p:nvSpPr>
        <p:spPr>
          <a:xfrm>
            <a:off x="486894" y="775729"/>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a:solidFill>
                  <a:schemeClr val="bg1"/>
                </a:solidFill>
                <a:latin typeface="Times New Roman" panose="02020603050405020304" pitchFamily="18" charset="0"/>
                <a:cs typeface="Times New Roman" panose="02020603050405020304" pitchFamily="18" charset="0"/>
              </a:rPr>
              <a:t>A. </a:t>
            </a:r>
            <a:r>
              <a:rPr lang="en-US" sz="2000" b="1" i="1" dirty="0" err="1">
                <a:solidFill>
                  <a:schemeClr val="bg1"/>
                </a:solidFill>
                <a:latin typeface="Times New Roman" panose="02020603050405020304" pitchFamily="18" charset="0"/>
                <a:cs typeface="Times New Roman" panose="02020603050405020304" pitchFamily="18" charset="0"/>
              </a:rPr>
              <a:t>Thực</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nghiệm</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hoạt</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động</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của</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tuabin</a:t>
            </a:r>
            <a:r>
              <a:rPr lang="en-US" sz="2000" b="1" i="1" dirty="0">
                <a:solidFill>
                  <a:schemeClr val="bg1"/>
                </a:solidFill>
                <a:latin typeface="Times New Roman" panose="02020603050405020304" pitchFamily="18" charset="0"/>
                <a:cs typeface="Times New Roman" panose="02020603050405020304" pitchFamily="18" charset="0"/>
              </a:rPr>
              <a:t> </a:t>
            </a:r>
            <a:r>
              <a:rPr lang="en-US" sz="2000" b="1" i="1" dirty="0" err="1">
                <a:solidFill>
                  <a:schemeClr val="bg1"/>
                </a:solidFill>
                <a:latin typeface="Times New Roman" panose="02020603050405020304" pitchFamily="18" charset="0"/>
                <a:cs typeface="Times New Roman" panose="02020603050405020304" pitchFamily="18" charset="0"/>
              </a:rPr>
              <a:t>nước</a:t>
            </a:r>
            <a:r>
              <a:rPr lang="en-US" sz="2000" b="1" i="1" dirty="0">
                <a:solidFill>
                  <a:schemeClr val="bg1"/>
                </a:solidFill>
                <a:latin typeface="Times New Roman" panose="02020603050405020304" pitchFamily="18" charset="0"/>
                <a:cs typeface="Times New Roman" panose="02020603050405020304" pitchFamily="18" charset="0"/>
              </a:rPr>
              <a:t>:</a:t>
            </a:r>
          </a:p>
        </p:txBody>
      </p:sp>
      <p:pic>
        <p:nvPicPr>
          <p:cNvPr id="3" name="Picture 2" descr="Diagram&#10;&#10;Description automatically generated">
            <a:extLst>
              <a:ext uri="{FF2B5EF4-FFF2-40B4-BE49-F238E27FC236}">
                <a16:creationId xmlns:a16="http://schemas.microsoft.com/office/drawing/2014/main" id="{3C13A868-A6F0-EE81-396F-ACF33E58E6BA}"/>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9292" r="16371"/>
          <a:stretch/>
        </p:blipFill>
        <p:spPr>
          <a:xfrm>
            <a:off x="1804599" y="2287419"/>
            <a:ext cx="2991623" cy="2817111"/>
          </a:xfrm>
          <a:prstGeom prst="rect">
            <a:avLst/>
          </a:prstGeom>
        </p:spPr>
      </p:pic>
      <p:sp>
        <p:nvSpPr>
          <p:cNvPr id="7" name="Content Placeholder 1">
            <a:extLst>
              <a:ext uri="{FF2B5EF4-FFF2-40B4-BE49-F238E27FC236}">
                <a16:creationId xmlns:a16="http://schemas.microsoft.com/office/drawing/2014/main" id="{26E68EDC-815B-9EBD-4898-036E7AC2375C}"/>
              </a:ext>
            </a:extLst>
          </p:cNvPr>
          <p:cNvSpPr txBox="1">
            <a:spLocks/>
          </p:cNvSpPr>
          <p:nvPr/>
        </p:nvSpPr>
        <p:spPr>
          <a:xfrm>
            <a:off x="2165255" y="5132914"/>
            <a:ext cx="2630967"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err="1">
                <a:solidFill>
                  <a:srgbClr val="000000"/>
                </a:solidFill>
                <a:latin typeface="Times New Roman" panose="02020603050405020304" pitchFamily="18" charset="0"/>
                <a:ea typeface="Calibri" panose="020F0502020204030204" pitchFamily="34" charset="0"/>
              </a:rPr>
              <a:t>Lắp</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đặt</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tuabin</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với</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vòi</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nước</a:t>
            </a:r>
            <a:endParaRPr lang="en-US" sz="1500" i="1" dirty="0"/>
          </a:p>
        </p:txBody>
      </p:sp>
      <p:sp>
        <p:nvSpPr>
          <p:cNvPr id="9" name="Content Placeholder 1">
            <a:extLst>
              <a:ext uri="{FF2B5EF4-FFF2-40B4-BE49-F238E27FC236}">
                <a16:creationId xmlns:a16="http://schemas.microsoft.com/office/drawing/2014/main" id="{D7A52CB9-100D-E4A0-EB4D-6BDEC12137AB}"/>
              </a:ext>
            </a:extLst>
          </p:cNvPr>
          <p:cNvSpPr txBox="1">
            <a:spLocks/>
          </p:cNvSpPr>
          <p:nvPr/>
        </p:nvSpPr>
        <p:spPr>
          <a:xfrm>
            <a:off x="7226337" y="5778532"/>
            <a:ext cx="3024183"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err="1">
                <a:solidFill>
                  <a:srgbClr val="000000"/>
                </a:solidFill>
                <a:effectLst/>
                <a:latin typeface="Times New Roman" panose="02020603050405020304" pitchFamily="18" charset="0"/>
                <a:ea typeface="Calibri" panose="020F0502020204030204" pitchFamily="34" charset="0"/>
              </a:rPr>
              <a:t>Giá</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trị</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dòng</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điện</a:t>
            </a:r>
            <a:r>
              <a:rPr lang="en-US" sz="1500" i="1" dirty="0">
                <a:solidFill>
                  <a:srgbClr val="000000"/>
                </a:solidFill>
                <a:effectLst/>
                <a:latin typeface="Times New Roman" panose="02020603050405020304" pitchFamily="18" charset="0"/>
                <a:ea typeface="Calibri" panose="020F0502020204030204" pitchFamily="34" charset="0"/>
              </a:rPr>
              <a:t> qua </a:t>
            </a:r>
            <a:r>
              <a:rPr lang="en-US" sz="1500" i="1" dirty="0" err="1">
                <a:solidFill>
                  <a:srgbClr val="000000"/>
                </a:solidFill>
                <a:effectLst/>
                <a:latin typeface="Times New Roman" panose="02020603050405020304" pitchFamily="18" charset="0"/>
                <a:ea typeface="Calibri" panose="020F0502020204030204" pitchFamily="34" charset="0"/>
              </a:rPr>
              <a:t>tải</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thuần</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trở</a:t>
            </a:r>
            <a:endParaRPr lang="en-US" sz="1500" i="1" dirty="0"/>
          </a:p>
        </p:txBody>
      </p:sp>
      <p:pic>
        <p:nvPicPr>
          <p:cNvPr id="5" name="Picture 4" descr="Diagram&#10;&#10;Description automatically generated">
            <a:extLst>
              <a:ext uri="{FF2B5EF4-FFF2-40B4-BE49-F238E27FC236}">
                <a16:creationId xmlns:a16="http://schemas.microsoft.com/office/drawing/2014/main" id="{97CC276E-193B-CD1F-87EE-262E6D3F19A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7190" t="11461" r="12173" b="10468"/>
          <a:stretch/>
        </p:blipFill>
        <p:spPr>
          <a:xfrm>
            <a:off x="7255865" y="1463063"/>
            <a:ext cx="2651534" cy="1756056"/>
          </a:xfrm>
          <a:prstGeom prst="rect">
            <a:avLst/>
          </a:prstGeom>
        </p:spPr>
      </p:pic>
      <p:sp>
        <p:nvSpPr>
          <p:cNvPr id="11" name="Content Placeholder 1">
            <a:extLst>
              <a:ext uri="{FF2B5EF4-FFF2-40B4-BE49-F238E27FC236}">
                <a16:creationId xmlns:a16="http://schemas.microsoft.com/office/drawing/2014/main" id="{4ACBBE6E-AB1F-DD18-3F26-F731EEB20270}"/>
              </a:ext>
            </a:extLst>
          </p:cNvPr>
          <p:cNvSpPr txBox="1">
            <a:spLocks/>
          </p:cNvSpPr>
          <p:nvPr/>
        </p:nvSpPr>
        <p:spPr>
          <a:xfrm>
            <a:off x="7255865" y="3228499"/>
            <a:ext cx="2965129"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err="1">
                <a:solidFill>
                  <a:srgbClr val="000000"/>
                </a:solidFill>
                <a:latin typeface="Times New Roman" panose="02020603050405020304" pitchFamily="18" charset="0"/>
                <a:ea typeface="Calibri" panose="020F0502020204030204" pitchFamily="34" charset="0"/>
              </a:rPr>
              <a:t>Giá</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trị</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điện</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áp</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đầu</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ra</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của</a:t>
            </a:r>
            <a:r>
              <a:rPr lang="en-US" sz="1500" i="1" dirty="0">
                <a:solidFill>
                  <a:srgbClr val="000000"/>
                </a:solidFill>
                <a:latin typeface="Times New Roman" panose="02020603050405020304" pitchFamily="18" charset="0"/>
                <a:ea typeface="Calibri" panose="020F0502020204030204" pitchFamily="34" charset="0"/>
              </a:rPr>
              <a:t> </a:t>
            </a:r>
            <a:r>
              <a:rPr lang="en-US" sz="1500" i="1" dirty="0" err="1">
                <a:solidFill>
                  <a:srgbClr val="000000"/>
                </a:solidFill>
                <a:latin typeface="Times New Roman" panose="02020603050405020304" pitchFamily="18" charset="0"/>
                <a:ea typeface="Calibri" panose="020F0502020204030204" pitchFamily="34" charset="0"/>
              </a:rPr>
              <a:t>tuabin</a:t>
            </a:r>
            <a:endParaRPr lang="en-US" sz="1500" i="1" dirty="0"/>
          </a:p>
        </p:txBody>
      </p:sp>
      <p:cxnSp>
        <p:nvCxnSpPr>
          <p:cNvPr id="12" name="Connector: Curved 11">
            <a:extLst>
              <a:ext uri="{FF2B5EF4-FFF2-40B4-BE49-F238E27FC236}">
                <a16:creationId xmlns:a16="http://schemas.microsoft.com/office/drawing/2014/main" id="{1A17DA45-E66C-EC23-87F5-734552BC97F0}"/>
              </a:ext>
            </a:extLst>
          </p:cNvPr>
          <p:cNvCxnSpPr>
            <a:cxnSpLocks/>
          </p:cNvCxnSpPr>
          <p:nvPr/>
        </p:nvCxnSpPr>
        <p:spPr>
          <a:xfrm flipV="1">
            <a:off x="4934566" y="2341091"/>
            <a:ext cx="2064711" cy="1321319"/>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cxnSp>
        <p:nvCxnSpPr>
          <p:cNvPr id="16" name="Connector: Curved 15">
            <a:extLst>
              <a:ext uri="{FF2B5EF4-FFF2-40B4-BE49-F238E27FC236}">
                <a16:creationId xmlns:a16="http://schemas.microsoft.com/office/drawing/2014/main" id="{A24EDD93-A0A5-CD3B-082A-4180CA1D4112}"/>
              </a:ext>
            </a:extLst>
          </p:cNvPr>
          <p:cNvCxnSpPr>
            <a:cxnSpLocks/>
          </p:cNvCxnSpPr>
          <p:nvPr/>
        </p:nvCxnSpPr>
        <p:spPr>
          <a:xfrm>
            <a:off x="4934566" y="3684306"/>
            <a:ext cx="2064711" cy="1401510"/>
          </a:xfrm>
          <a:prstGeom prst="curvedConnector3">
            <a:avLst/>
          </a:prstGeom>
          <a:ln w="38100">
            <a:solidFill>
              <a:srgbClr val="E59C0A"/>
            </a:solidFill>
            <a:prstDash val="lgDash"/>
            <a:headEnd type="none" w="med" len="med"/>
            <a:tailEnd type="arrow" w="med" len="med"/>
          </a:ln>
          <a:effectLst>
            <a:outerShdw blurRad="76200" dir="18900000" sy="23000" kx="-1200000" algn="bl" rotWithShape="0">
              <a:prstClr val="black">
                <a:alpha val="20000"/>
              </a:prstClr>
            </a:outerShdw>
          </a:effectLst>
        </p:spPr>
        <p:style>
          <a:lnRef idx="3">
            <a:schemeClr val="accent2"/>
          </a:lnRef>
          <a:fillRef idx="0">
            <a:schemeClr val="accent2"/>
          </a:fillRef>
          <a:effectRef idx="2">
            <a:schemeClr val="accent2"/>
          </a:effectRef>
          <a:fontRef idx="minor">
            <a:schemeClr val="tx1"/>
          </a:fontRef>
        </p:style>
      </p:cxnSp>
      <p:pic>
        <p:nvPicPr>
          <p:cNvPr id="27" name="Picture 26" descr="A picture containing text, device, gauge&#10;&#10;Description automatically generated">
            <a:extLst>
              <a:ext uri="{FF2B5EF4-FFF2-40B4-BE49-F238E27FC236}">
                <a16:creationId xmlns:a16="http://schemas.microsoft.com/office/drawing/2014/main" id="{0E86EAC9-29C0-BB73-C9B8-64F8A2D54BB5}"/>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6925" t="4542" r="31539"/>
          <a:stretch/>
        </p:blipFill>
        <p:spPr>
          <a:xfrm>
            <a:off x="7498277" y="3767176"/>
            <a:ext cx="2165841" cy="2026337"/>
          </a:xfrm>
          <a:prstGeom prst="rect">
            <a:avLst/>
          </a:prstGeom>
        </p:spPr>
      </p:pic>
    </p:spTree>
    <p:extLst>
      <p:ext uri="{BB962C8B-B14F-4D97-AF65-F5344CB8AC3E}">
        <p14:creationId xmlns:p14="http://schemas.microsoft.com/office/powerpoint/2010/main" val="2533739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D9C83-41D5-4B85-B776-F102189D895F}"/>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en-US" u="sng" dirty="0" err="1">
                <a:latin typeface="Times New Roman" panose="02020603050405020304" pitchFamily="18" charset="0"/>
                <a:cs typeface="Times New Roman" panose="02020603050405020304" pitchFamily="18" charset="0"/>
              </a:rPr>
              <a:t>Thử</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nghiệm</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đánh</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giá</a:t>
            </a:r>
            <a:endParaRPr lang="en-US" u="sng" dirty="0">
              <a:latin typeface="Times New Roman" panose="02020603050405020304" pitchFamily="18" charset="0"/>
              <a:cs typeface="Times New Roman" panose="02020603050405020304" pitchFamily="18" charset="0"/>
            </a:endParaRPr>
          </a:p>
        </p:txBody>
      </p:sp>
      <p:sp>
        <p:nvSpPr>
          <p:cNvPr id="14" name="Content Placeholder 1">
            <a:extLst>
              <a:ext uri="{FF2B5EF4-FFF2-40B4-BE49-F238E27FC236}">
                <a16:creationId xmlns:a16="http://schemas.microsoft.com/office/drawing/2014/main" id="{3A9C34B3-9B29-803B-FEBA-64127D03CD62}"/>
              </a:ext>
            </a:extLst>
          </p:cNvPr>
          <p:cNvSpPr txBox="1">
            <a:spLocks/>
          </p:cNvSpPr>
          <p:nvPr/>
        </p:nvSpPr>
        <p:spPr>
          <a:xfrm>
            <a:off x="187899" y="1038894"/>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a:latin typeface="Times New Roman" panose="02020603050405020304" pitchFamily="18" charset="0"/>
                <a:cs typeface="Times New Roman" panose="02020603050405020304" pitchFamily="18" charset="0"/>
              </a:rPr>
              <a:t>B. </a:t>
            </a:r>
            <a:r>
              <a:rPr lang="en-US" sz="2000" b="1" i="1" dirty="0" err="1">
                <a:latin typeface="Times New Roman" panose="02020603050405020304" pitchFamily="18" charset="0"/>
                <a:cs typeface="Times New Roman" panose="02020603050405020304" pitchFamily="18" charset="0"/>
              </a:rPr>
              <a:t>Kiểm</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tra</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hoạt</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động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của</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cảm</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biến</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nhiệt</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độ</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và</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độ</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ẩm</a:t>
            </a:r>
            <a:r>
              <a:rPr lang="en-US" sz="2000" b="1" i="1" dirty="0">
                <a:latin typeface="Times New Roman" panose="02020603050405020304" pitchFamily="18" charset="0"/>
                <a:cs typeface="Times New Roman" panose="02020603050405020304" pitchFamily="18" charset="0"/>
              </a:rPr>
              <a:t>:</a:t>
            </a:r>
          </a:p>
        </p:txBody>
      </p:sp>
      <p:pic>
        <p:nvPicPr>
          <p:cNvPr id="4" name="Picture 3" descr="A picture containing indoor, electronics, control panel&#10;&#10;Description automatically generated">
            <a:extLst>
              <a:ext uri="{FF2B5EF4-FFF2-40B4-BE49-F238E27FC236}">
                <a16:creationId xmlns:a16="http://schemas.microsoft.com/office/drawing/2014/main" id="{C82927C9-DCBA-EC20-2F8C-0C95C408BFE0}"/>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1232" t="36299" r="22966" b="8612"/>
          <a:stretch/>
        </p:blipFill>
        <p:spPr>
          <a:xfrm>
            <a:off x="6993615" y="2216144"/>
            <a:ext cx="4480925" cy="2667080"/>
          </a:xfrm>
          <a:prstGeom prst="rect">
            <a:avLst/>
          </a:prstGeom>
        </p:spPr>
      </p:pic>
      <p:pic>
        <p:nvPicPr>
          <p:cNvPr id="6" name="Picture 5" descr="A picture containing electronics, adapter&#10;&#10;Description automatically generated">
            <a:extLst>
              <a:ext uri="{FF2B5EF4-FFF2-40B4-BE49-F238E27FC236}">
                <a16:creationId xmlns:a16="http://schemas.microsoft.com/office/drawing/2014/main" id="{7D8F212B-F66B-14A2-71EE-04B20AB6D3BD}"/>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971" t="38124" r="8026"/>
          <a:stretch/>
        </p:blipFill>
        <p:spPr>
          <a:xfrm>
            <a:off x="717460" y="2257258"/>
            <a:ext cx="5163347" cy="2587800"/>
          </a:xfrm>
          <a:prstGeom prst="rect">
            <a:avLst/>
          </a:prstGeom>
        </p:spPr>
      </p:pic>
      <p:sp>
        <p:nvSpPr>
          <p:cNvPr id="7" name="Content Placeholder 1">
            <a:extLst>
              <a:ext uri="{FF2B5EF4-FFF2-40B4-BE49-F238E27FC236}">
                <a16:creationId xmlns:a16="http://schemas.microsoft.com/office/drawing/2014/main" id="{99288476-6C4D-FF50-8A84-A44F6057E22C}"/>
              </a:ext>
            </a:extLst>
          </p:cNvPr>
          <p:cNvSpPr txBox="1">
            <a:spLocks/>
          </p:cNvSpPr>
          <p:nvPr/>
        </p:nvSpPr>
        <p:spPr>
          <a:xfrm>
            <a:off x="1137663" y="4908813"/>
            <a:ext cx="4743144"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i="1" dirty="0" err="1">
                <a:solidFill>
                  <a:srgbClr val="000000"/>
                </a:solidFill>
                <a:effectLst/>
                <a:latin typeface="Times New Roman" panose="02020603050405020304" pitchFamily="18" charset="0"/>
                <a:ea typeface="Calibri" panose="020F0502020204030204" pitchFamily="34" charset="0"/>
              </a:rPr>
              <a:t>Cấu</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hình</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phần</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cứng</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của</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hệ</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thống</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đo</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nhiệt</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độ</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và</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độ</a:t>
            </a:r>
            <a:r>
              <a:rPr lang="en-US" sz="1500" i="1" dirty="0">
                <a:solidFill>
                  <a:srgbClr val="000000"/>
                </a:solidFill>
                <a:effectLst/>
                <a:latin typeface="Times New Roman" panose="02020603050405020304" pitchFamily="18" charset="0"/>
                <a:ea typeface="Calibri" panose="020F0502020204030204" pitchFamily="34" charset="0"/>
              </a:rPr>
              <a:t> </a:t>
            </a:r>
            <a:r>
              <a:rPr lang="en-US" sz="1500" i="1" dirty="0" err="1">
                <a:solidFill>
                  <a:srgbClr val="000000"/>
                </a:solidFill>
                <a:effectLst/>
                <a:latin typeface="Times New Roman" panose="02020603050405020304" pitchFamily="18" charset="0"/>
                <a:ea typeface="Calibri" panose="020F0502020204030204" pitchFamily="34" charset="0"/>
              </a:rPr>
              <a:t>ẩm</a:t>
            </a:r>
            <a:endParaRPr lang="en-US" sz="1500" i="1" dirty="0"/>
          </a:p>
        </p:txBody>
      </p:sp>
      <p:sp>
        <p:nvSpPr>
          <p:cNvPr id="8" name="Content Placeholder 1">
            <a:extLst>
              <a:ext uri="{FF2B5EF4-FFF2-40B4-BE49-F238E27FC236}">
                <a16:creationId xmlns:a16="http://schemas.microsoft.com/office/drawing/2014/main" id="{568F86A1-2BA3-22DC-1E61-D709BC8E2D03}"/>
              </a:ext>
            </a:extLst>
          </p:cNvPr>
          <p:cNvSpPr txBox="1">
            <a:spLocks/>
          </p:cNvSpPr>
          <p:nvPr/>
        </p:nvSpPr>
        <p:spPr>
          <a:xfrm>
            <a:off x="7301988" y="4908813"/>
            <a:ext cx="3752349" cy="3619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300"/>
              </a:spcBef>
              <a:spcAft>
                <a:spcPts val="1000"/>
              </a:spcAft>
              <a:buNone/>
            </a:pPr>
            <a:r>
              <a:rPr lang="en-US" sz="1500" i="1" dirty="0" err="1">
                <a:solidFill>
                  <a:srgbClr val="404040"/>
                </a:solidFill>
                <a:effectLst/>
                <a:latin typeface="Times New Roman" panose="02020603050405020304" pitchFamily="18" charset="0"/>
                <a:ea typeface="Calibri" panose="020F0502020204030204" pitchFamily="34" charset="0"/>
              </a:rPr>
              <a:t>Hiển</a:t>
            </a:r>
            <a:r>
              <a:rPr lang="en-US" sz="1500" i="1" dirty="0">
                <a:solidFill>
                  <a:srgbClr val="404040"/>
                </a:solidFill>
                <a:effectLst/>
                <a:latin typeface="Times New Roman" panose="02020603050405020304" pitchFamily="18" charset="0"/>
                <a:ea typeface="Calibri" panose="020F0502020204030204" pitchFamily="34" charset="0"/>
              </a:rPr>
              <a:t> </a:t>
            </a:r>
            <a:r>
              <a:rPr lang="en-US" sz="1500" i="1" dirty="0" err="1">
                <a:solidFill>
                  <a:srgbClr val="404040"/>
                </a:solidFill>
                <a:effectLst/>
                <a:latin typeface="Times New Roman" panose="02020603050405020304" pitchFamily="18" charset="0"/>
                <a:ea typeface="Calibri" panose="020F0502020204030204" pitchFamily="34" charset="0"/>
              </a:rPr>
              <a:t>thị</a:t>
            </a:r>
            <a:r>
              <a:rPr lang="en-US" sz="1500" i="1" dirty="0">
                <a:solidFill>
                  <a:srgbClr val="404040"/>
                </a:solidFill>
                <a:effectLst/>
                <a:latin typeface="Times New Roman" panose="02020603050405020304" pitchFamily="18" charset="0"/>
                <a:ea typeface="Calibri" panose="020F0502020204030204" pitchFamily="34" charset="0"/>
              </a:rPr>
              <a:t> </a:t>
            </a:r>
            <a:r>
              <a:rPr lang="en-US" sz="1500" i="1" dirty="0" err="1">
                <a:solidFill>
                  <a:srgbClr val="404040"/>
                </a:solidFill>
                <a:effectLst/>
                <a:latin typeface="Times New Roman" panose="02020603050405020304" pitchFamily="18" charset="0"/>
                <a:ea typeface="Calibri" panose="020F0502020204030204" pitchFamily="34" charset="0"/>
              </a:rPr>
              <a:t>dữ</a:t>
            </a:r>
            <a:r>
              <a:rPr lang="en-US" sz="1500" i="1" dirty="0">
                <a:solidFill>
                  <a:srgbClr val="404040"/>
                </a:solidFill>
                <a:effectLst/>
                <a:latin typeface="Times New Roman" panose="02020603050405020304" pitchFamily="18" charset="0"/>
                <a:ea typeface="Calibri" panose="020F0502020204030204" pitchFamily="34" charset="0"/>
              </a:rPr>
              <a:t> </a:t>
            </a:r>
            <a:r>
              <a:rPr lang="en-US" sz="1500" i="1" dirty="0" err="1">
                <a:solidFill>
                  <a:srgbClr val="404040"/>
                </a:solidFill>
                <a:effectLst/>
                <a:latin typeface="Times New Roman" panose="02020603050405020304" pitchFamily="18" charset="0"/>
                <a:ea typeface="Calibri" panose="020F0502020204030204" pitchFamily="34" charset="0"/>
              </a:rPr>
              <a:t>liệu</a:t>
            </a:r>
            <a:r>
              <a:rPr lang="en-US" sz="1500" i="1" dirty="0">
                <a:solidFill>
                  <a:srgbClr val="404040"/>
                </a:solidFill>
                <a:effectLst/>
                <a:latin typeface="Times New Roman" panose="02020603050405020304" pitchFamily="18" charset="0"/>
                <a:ea typeface="Calibri" panose="020F0502020204030204" pitchFamily="34" charset="0"/>
              </a:rPr>
              <a:t> </a:t>
            </a:r>
            <a:r>
              <a:rPr lang="en-US" sz="1500" i="1" dirty="0" err="1">
                <a:solidFill>
                  <a:srgbClr val="404040"/>
                </a:solidFill>
                <a:effectLst/>
                <a:latin typeface="Times New Roman" panose="02020603050405020304" pitchFamily="18" charset="0"/>
                <a:ea typeface="Calibri" panose="020F0502020204030204" pitchFamily="34" charset="0"/>
              </a:rPr>
              <a:t>nhiệt</a:t>
            </a:r>
            <a:r>
              <a:rPr lang="en-US" sz="1500" i="1" dirty="0">
                <a:solidFill>
                  <a:srgbClr val="404040"/>
                </a:solidFill>
                <a:effectLst/>
                <a:latin typeface="Times New Roman" panose="02020603050405020304" pitchFamily="18" charset="0"/>
                <a:ea typeface="Calibri" panose="020F0502020204030204" pitchFamily="34" charset="0"/>
              </a:rPr>
              <a:t> </a:t>
            </a:r>
            <a:r>
              <a:rPr lang="en-US" sz="1500" i="1" dirty="0" err="1">
                <a:solidFill>
                  <a:srgbClr val="404040"/>
                </a:solidFill>
                <a:effectLst/>
                <a:latin typeface="Times New Roman" panose="02020603050405020304" pitchFamily="18" charset="0"/>
                <a:ea typeface="Calibri" panose="020F0502020204030204" pitchFamily="34" charset="0"/>
              </a:rPr>
              <a:t>độ</a:t>
            </a:r>
            <a:r>
              <a:rPr lang="en-US" sz="1500" i="1" dirty="0">
                <a:solidFill>
                  <a:srgbClr val="404040"/>
                </a:solidFill>
                <a:effectLst/>
                <a:latin typeface="Times New Roman" panose="02020603050405020304" pitchFamily="18" charset="0"/>
                <a:ea typeface="Calibri" panose="020F0502020204030204" pitchFamily="34" charset="0"/>
              </a:rPr>
              <a:t>, </a:t>
            </a:r>
            <a:r>
              <a:rPr lang="en-US" sz="1500" i="1" dirty="0" err="1">
                <a:solidFill>
                  <a:srgbClr val="404040"/>
                </a:solidFill>
                <a:effectLst/>
                <a:latin typeface="Times New Roman" panose="02020603050405020304" pitchFamily="18" charset="0"/>
                <a:ea typeface="Calibri" panose="020F0502020204030204" pitchFamily="34" charset="0"/>
              </a:rPr>
              <a:t>độ</a:t>
            </a:r>
            <a:r>
              <a:rPr lang="en-US" sz="1500" i="1" dirty="0">
                <a:solidFill>
                  <a:srgbClr val="404040"/>
                </a:solidFill>
                <a:effectLst/>
                <a:latin typeface="Times New Roman" panose="02020603050405020304" pitchFamily="18" charset="0"/>
                <a:ea typeface="Calibri" panose="020F0502020204030204" pitchFamily="34" charset="0"/>
              </a:rPr>
              <a:t> </a:t>
            </a:r>
            <a:r>
              <a:rPr lang="en-US" sz="1500" i="1" dirty="0" err="1">
                <a:solidFill>
                  <a:srgbClr val="404040"/>
                </a:solidFill>
                <a:effectLst/>
                <a:latin typeface="Times New Roman" panose="02020603050405020304" pitchFamily="18" charset="0"/>
                <a:ea typeface="Calibri" panose="020F0502020204030204" pitchFamily="34" charset="0"/>
              </a:rPr>
              <a:t>ẩm</a:t>
            </a:r>
            <a:r>
              <a:rPr lang="en-US" sz="1500" i="1" dirty="0">
                <a:solidFill>
                  <a:srgbClr val="404040"/>
                </a:solidFill>
                <a:effectLst/>
                <a:latin typeface="Times New Roman" panose="02020603050405020304" pitchFamily="18" charset="0"/>
                <a:ea typeface="Calibri" panose="020F0502020204030204" pitchFamily="34" charset="0"/>
              </a:rPr>
              <a:t> </a:t>
            </a:r>
            <a:r>
              <a:rPr lang="en-US" sz="1500" i="1" dirty="0" err="1">
                <a:solidFill>
                  <a:srgbClr val="404040"/>
                </a:solidFill>
                <a:effectLst/>
                <a:latin typeface="Times New Roman" panose="02020603050405020304" pitchFamily="18" charset="0"/>
                <a:ea typeface="Calibri" panose="020F0502020204030204" pitchFamily="34" charset="0"/>
              </a:rPr>
              <a:t>lên</a:t>
            </a:r>
            <a:r>
              <a:rPr lang="en-US" sz="1500" i="1" dirty="0">
                <a:solidFill>
                  <a:srgbClr val="404040"/>
                </a:solidFill>
                <a:effectLst/>
                <a:latin typeface="Times New Roman" panose="02020603050405020304" pitchFamily="18" charset="0"/>
                <a:ea typeface="Calibri" panose="020F0502020204030204" pitchFamily="34" charset="0"/>
              </a:rPr>
              <a:t> LCD</a:t>
            </a:r>
            <a:endParaRPr lang="vi-VN" sz="1500" i="1" dirty="0">
              <a:solidFill>
                <a:srgbClr val="404040"/>
              </a:solidFill>
              <a:effectLst/>
              <a:latin typeface="Times New Roman" panose="02020603050405020304" pitchFamily="18" charset="0"/>
              <a:ea typeface="Calibri" panose="020F0502020204030204" pitchFamily="34" charset="0"/>
            </a:endParaRPr>
          </a:p>
        </p:txBody>
      </p:sp>
      <p:sp>
        <p:nvSpPr>
          <p:cNvPr id="2" name="Arrow: Right 1">
            <a:extLst>
              <a:ext uri="{FF2B5EF4-FFF2-40B4-BE49-F238E27FC236}">
                <a16:creationId xmlns:a16="http://schemas.microsoft.com/office/drawing/2014/main" id="{A3E28EB7-04F3-528E-C5C4-751A8D6906AD}"/>
              </a:ext>
            </a:extLst>
          </p:cNvPr>
          <p:cNvSpPr/>
          <p:nvPr/>
        </p:nvSpPr>
        <p:spPr>
          <a:xfrm>
            <a:off x="6198124" y="3429000"/>
            <a:ext cx="662731" cy="402672"/>
          </a:xfrm>
          <a:prstGeom prst="rightArrow">
            <a:avLst>
              <a:gd name="adj1" fmla="val 50000"/>
              <a:gd name="adj2" fmla="val 64583"/>
            </a:avLst>
          </a:prstGeom>
          <a:solidFill>
            <a:schemeClr val="accent2">
              <a:lumMod val="7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026703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D9C83-41D5-4B85-B776-F102189D895F}"/>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IV. </a:t>
            </a:r>
            <a:r>
              <a:rPr lang="en-US" u="sng" dirty="0" err="1">
                <a:latin typeface="Times New Roman" panose="02020603050405020304" pitchFamily="18" charset="0"/>
                <a:cs typeface="Times New Roman" panose="02020603050405020304" pitchFamily="18" charset="0"/>
              </a:rPr>
              <a:t>Thử</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nghiệm</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và</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đánh</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giá</a:t>
            </a:r>
            <a:endParaRPr lang="en-US" u="sng" dirty="0">
              <a:latin typeface="Times New Roman" panose="02020603050405020304" pitchFamily="18" charset="0"/>
              <a:cs typeface="Times New Roman" panose="02020603050405020304" pitchFamily="18" charset="0"/>
            </a:endParaRPr>
          </a:p>
        </p:txBody>
      </p:sp>
      <p:sp>
        <p:nvSpPr>
          <p:cNvPr id="4" name="Content Placeholder 1">
            <a:extLst>
              <a:ext uri="{FF2B5EF4-FFF2-40B4-BE49-F238E27FC236}">
                <a16:creationId xmlns:a16="http://schemas.microsoft.com/office/drawing/2014/main" id="{4668744D-C111-4912-B197-AFB21340CF87}"/>
              </a:ext>
            </a:extLst>
          </p:cNvPr>
          <p:cNvSpPr txBox="1">
            <a:spLocks/>
          </p:cNvSpPr>
          <p:nvPr/>
        </p:nvSpPr>
        <p:spPr>
          <a:xfrm>
            <a:off x="198059" y="982035"/>
            <a:ext cx="9763626" cy="1218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dirty="0">
                <a:latin typeface="Times New Roman" panose="02020603050405020304" pitchFamily="18" charset="0"/>
                <a:cs typeface="Times New Roman" panose="02020603050405020304" pitchFamily="18" charset="0"/>
              </a:rPr>
              <a:t>C. </a:t>
            </a:r>
            <a:r>
              <a:rPr lang="en-US" sz="2000" b="1" i="1" dirty="0" err="1">
                <a:latin typeface="Times New Roman" panose="02020603050405020304" pitchFamily="18" charset="0"/>
                <a:cs typeface="Times New Roman" panose="02020603050405020304" pitchFamily="18" charset="0"/>
              </a:rPr>
              <a:t>Trường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hợp</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dòng</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nước</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chảy</a:t>
            </a:r>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nhỏ</a:t>
            </a:r>
            <a:r>
              <a:rPr lang="en-US" sz="2000" b="1" i="1" dirty="0">
                <a:latin typeface="Times New Roman" panose="02020603050405020304" pitchFamily="18" charset="0"/>
                <a:cs typeface="Times New Roman" panose="02020603050405020304" pitchFamily="18" charset="0"/>
              </a:rPr>
              <a:t>:</a:t>
            </a:r>
          </a:p>
        </p:txBody>
      </p:sp>
      <p:pic>
        <p:nvPicPr>
          <p:cNvPr id="5" name="video-test-nuoc-tb-final">
            <a:hlinkClick r:id="" action="ppaction://media"/>
            <a:extLst>
              <a:ext uri="{FF2B5EF4-FFF2-40B4-BE49-F238E27FC236}">
                <a16:creationId xmlns:a16="http://schemas.microsoft.com/office/drawing/2014/main" id="{DB5B1A75-5CD4-0F26-DC5C-D04BD09D38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7917" y="1591217"/>
            <a:ext cx="7296166" cy="4290446"/>
          </a:xfrm>
          <a:prstGeom prst="rect">
            <a:avLst/>
          </a:prstGeom>
        </p:spPr>
      </p:pic>
    </p:spTree>
    <p:extLst>
      <p:ext uri="{BB962C8B-B14F-4D97-AF65-F5344CB8AC3E}">
        <p14:creationId xmlns:p14="http://schemas.microsoft.com/office/powerpoint/2010/main" val="206826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1350</TotalTime>
  <Words>961</Words>
  <Application>Microsoft Office PowerPoint</Application>
  <PresentationFormat>Widescreen</PresentationFormat>
  <Paragraphs>110</Paragraphs>
  <Slides>14</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Cambria Math</vt:lpstr>
      <vt:lpstr>Lato</vt:lpstr>
      <vt:lpstr>Times New Roman</vt:lpstr>
      <vt:lpstr>Office Theme</vt:lpstr>
      <vt:lpstr>PowerPoint Presentation</vt:lpstr>
      <vt:lpstr>PowerPoint Presentation</vt:lpstr>
      <vt:lpstr>MỤC LỤC</vt:lpstr>
      <vt:lpstr>I. Ý tưởng đề tài và yêu cầu</vt:lpstr>
      <vt:lpstr>II. Phần cứng</vt:lpstr>
      <vt:lpstr>III. Phần mềm</vt:lpstr>
      <vt:lpstr>IV. Thử nghiệm và đánh giá</vt:lpstr>
      <vt:lpstr>IV. Thử nghiệm và đánh giá</vt:lpstr>
      <vt:lpstr>IV. Thử nghiệm và đánh giá</vt:lpstr>
      <vt:lpstr>IV. Thử nghiệm và đánh giá</vt:lpstr>
      <vt:lpstr>IV. Thử nghiệm và đánh giá</vt:lpstr>
      <vt:lpstr>V. Hạn chế và hướng phát triển</vt:lpstr>
      <vt:lpstr>VI. Công việc cụ thể</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Zbook 15 G3</cp:lastModifiedBy>
  <cp:revision>31</cp:revision>
  <dcterms:created xsi:type="dcterms:W3CDTF">2020-12-31T09:57:48Z</dcterms:created>
  <dcterms:modified xsi:type="dcterms:W3CDTF">2022-08-13T02:08:35Z</dcterms:modified>
</cp:coreProperties>
</file>